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39"/>
  </p:notesMasterIdLst>
  <p:sldIdLst>
    <p:sldId id="256" r:id="rId2"/>
    <p:sldId id="257" r:id="rId3"/>
    <p:sldId id="261" r:id="rId4"/>
    <p:sldId id="265" r:id="rId5"/>
    <p:sldId id="266" r:id="rId6"/>
    <p:sldId id="267" r:id="rId7"/>
    <p:sldId id="268" r:id="rId8"/>
    <p:sldId id="269" r:id="rId9"/>
    <p:sldId id="271" r:id="rId10"/>
    <p:sldId id="272" r:id="rId11"/>
    <p:sldId id="270" r:id="rId12"/>
    <p:sldId id="273" r:id="rId13"/>
    <p:sldId id="274" r:id="rId14"/>
    <p:sldId id="275" r:id="rId15"/>
    <p:sldId id="276" r:id="rId16"/>
    <p:sldId id="277" r:id="rId17"/>
    <p:sldId id="278" r:id="rId18"/>
    <p:sldId id="279" r:id="rId19"/>
    <p:sldId id="280" r:id="rId20"/>
    <p:sldId id="285" r:id="rId21"/>
    <p:sldId id="281" r:id="rId22"/>
    <p:sldId id="282" r:id="rId23"/>
    <p:sldId id="283" r:id="rId24"/>
    <p:sldId id="284" r:id="rId25"/>
    <p:sldId id="286" r:id="rId26"/>
    <p:sldId id="287" r:id="rId27"/>
    <p:sldId id="288" r:id="rId28"/>
    <p:sldId id="289" r:id="rId29"/>
    <p:sldId id="290" r:id="rId30"/>
    <p:sldId id="259" r:id="rId31"/>
    <p:sldId id="260" r:id="rId32"/>
    <p:sldId id="291" r:id="rId33"/>
    <p:sldId id="292" r:id="rId34"/>
    <p:sldId id="293" r:id="rId35"/>
    <p:sldId id="295" r:id="rId36"/>
    <p:sldId id="264" r:id="rId37"/>
    <p:sldId id="26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99"/>
  </p:normalViewPr>
  <p:slideViewPr>
    <p:cSldViewPr snapToGrid="0" snapToObjects="1">
      <p:cViewPr>
        <p:scale>
          <a:sx n="103" d="100"/>
          <a:sy n="103" d="100"/>
        </p:scale>
        <p:origin x="1648"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A3FD0-5C48-4241-BF2E-1112CCFB6A10}" type="datetimeFigureOut">
              <a:rPr lang="en-US" smtClean="0"/>
              <a:t>8/12/20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6C89B-6ACF-F343-8642-66CC7DB3E55D}" type="slidenum">
              <a:rPr lang="en-US" smtClean="0"/>
              <a:t>‹#›</a:t>
            </a:fld>
            <a:endParaRPr lang="en-US"/>
          </a:p>
        </p:txBody>
      </p:sp>
    </p:spTree>
    <p:extLst>
      <p:ext uri="{BB962C8B-B14F-4D97-AF65-F5344CB8AC3E}">
        <p14:creationId xmlns:p14="http://schemas.microsoft.com/office/powerpoint/2010/main" val="46978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6C89B-6ACF-F343-8642-66CC7DB3E55D}" type="slidenum">
              <a:rPr lang="en-US" smtClean="0"/>
              <a:t>15</a:t>
            </a:fld>
            <a:endParaRPr lang="en-US"/>
          </a:p>
        </p:txBody>
      </p:sp>
    </p:spTree>
    <p:extLst>
      <p:ext uri="{BB962C8B-B14F-4D97-AF65-F5344CB8AC3E}">
        <p14:creationId xmlns:p14="http://schemas.microsoft.com/office/powerpoint/2010/main" val="152395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6C89B-6ACF-F343-8642-66CC7DB3E55D}" type="slidenum">
              <a:rPr lang="en-US" smtClean="0"/>
              <a:t>19</a:t>
            </a:fld>
            <a:endParaRPr lang="en-US"/>
          </a:p>
        </p:txBody>
      </p:sp>
    </p:spTree>
    <p:extLst>
      <p:ext uri="{BB962C8B-B14F-4D97-AF65-F5344CB8AC3E}">
        <p14:creationId xmlns:p14="http://schemas.microsoft.com/office/powerpoint/2010/main" val="197563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6C89B-6ACF-F343-8642-66CC7DB3E55D}" type="slidenum">
              <a:rPr lang="en-US" smtClean="0"/>
              <a:t>21</a:t>
            </a:fld>
            <a:endParaRPr lang="en-US"/>
          </a:p>
        </p:txBody>
      </p:sp>
    </p:spTree>
    <p:extLst>
      <p:ext uri="{BB962C8B-B14F-4D97-AF65-F5344CB8AC3E}">
        <p14:creationId xmlns:p14="http://schemas.microsoft.com/office/powerpoint/2010/main" val="61211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1D002C8-CA69-F841-B4D4-45CA58C6FA49}" type="datetimeFigureOut">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8E00-ED20-FC4B-8078-C269479053F7}"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1D002C8-CA69-F841-B4D4-45CA58C6FA49}" type="datetimeFigureOut">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8E00-ED20-FC4B-8078-C269479053F7}"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1D002C8-CA69-F841-B4D4-45CA58C6FA49}" type="datetimeFigureOut">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8E00-ED20-FC4B-8078-C269479053F7}"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1D002C8-CA69-F841-B4D4-45CA58C6FA49}" type="datetimeFigureOut">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1D002C8-CA69-F841-B4D4-45CA58C6FA49}" type="datetimeFigureOut">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1D002C8-CA69-F841-B4D4-45CA58C6FA49}" type="datetimeFigureOut">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1D002C8-CA69-F841-B4D4-45CA58C6FA49}" type="datetimeFigureOut">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1D002C8-CA69-F841-B4D4-45CA58C6FA49}" type="datetimeFigureOut">
              <a:rPr lang="en-US" smtClean="0"/>
              <a:t>8/12/20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D002C8-CA69-F841-B4D4-45CA58C6FA49}" type="datetimeFigureOut">
              <a:rPr lang="en-US" smtClean="0"/>
              <a:t>8/12/20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002C8-CA69-F841-B4D4-45CA58C6FA49}" type="datetimeFigureOut">
              <a:rPr lang="en-US" smtClean="0"/>
              <a:t>8/12/20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002C8-CA69-F841-B4D4-45CA58C6FA49}" type="datetimeFigureOut">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8E00-ED20-FC4B-8078-C269479053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1D002C8-CA69-F841-B4D4-45CA58C6FA49}" type="datetimeFigureOut">
              <a:rPr lang="en-US" smtClean="0"/>
              <a:t>8/12/20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028F8E00-ED20-FC4B-8078-C269479053F7}"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schools.nyc.gov/school-year-20-21/return-to-school-2020/health-and-safety#jump-to-heading-1" TargetMode="External"/><Relationship Id="rId4" Type="http://schemas.openxmlformats.org/officeDocument/2006/relationships/hyperlink" Target="https://www.schools.nyc.gov/school-year-20-21/return-to-school-2020/health-and-safety#jump-to-heading-2" TargetMode="External"/><Relationship Id="rId5" Type="http://schemas.openxmlformats.org/officeDocument/2006/relationships/hyperlink" Target="https://www.schools.nyc.gov/school-year-20-21/return-to-school-2020/health-and-safety#jump-to-heading-3" TargetMode="External"/><Relationship Id="rId6" Type="http://schemas.openxmlformats.org/officeDocument/2006/relationships/hyperlink" Target="https://www.schools.nyc.gov/school-year-20-21/return-to-school-2020/health-and-safety#jump-to-heading-4" TargetMode="External"/><Relationship Id="rId7" Type="http://schemas.openxmlformats.org/officeDocument/2006/relationships/hyperlink" Target="https://www.schools.nyc.gov/school-year-20-21/return-to-school-2020/health-and-safety#jump-to-heading-5" TargetMode="External"/><Relationship Id="rId1" Type="http://schemas.openxmlformats.org/officeDocument/2006/relationships/slideLayout" Target="../slideLayouts/slideLayout8.xml"/><Relationship Id="rId2" Type="http://schemas.openxmlformats.org/officeDocument/2006/relationships/hyperlink" Target="https://www.schools.nyc.gov/school-year-20-21/return-to-school-2020/health-and-safety#jump-to-heading-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Welcome-PS 108 TOWN HALL MEETING</a:t>
            </a:r>
            <a:endParaRPr lang="en-US" dirty="0"/>
          </a:p>
        </p:txBody>
      </p:sp>
      <p:sp>
        <p:nvSpPr>
          <p:cNvPr id="3" name="Subtitle 2"/>
          <p:cNvSpPr>
            <a:spLocks noGrp="1"/>
          </p:cNvSpPr>
          <p:nvPr>
            <p:ph type="subTitle" idx="1"/>
          </p:nvPr>
        </p:nvSpPr>
        <p:spPr/>
        <p:txBody>
          <a:bodyPr>
            <a:normAutofit/>
          </a:bodyPr>
          <a:lstStyle/>
          <a:p>
            <a:r>
              <a:rPr lang="en-US" dirty="0" smtClean="0"/>
              <a:t>AUGUST 12, 2020</a:t>
            </a:r>
          </a:p>
          <a:p>
            <a:r>
              <a:rPr lang="en-US" dirty="0" smtClean="0"/>
              <a:t>6pm</a:t>
            </a:r>
            <a:endParaRPr lang="en-US" dirty="0"/>
          </a:p>
        </p:txBody>
      </p:sp>
    </p:spTree>
    <p:extLst>
      <p:ext uri="{BB962C8B-B14F-4D97-AF65-F5344CB8AC3E}">
        <p14:creationId xmlns:p14="http://schemas.microsoft.com/office/powerpoint/2010/main" val="25039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751" y="697832"/>
            <a:ext cx="4374852" cy="738664"/>
          </a:xfrm>
          <a:prstGeom prst="rect">
            <a:avLst/>
          </a:prstGeom>
          <a:noFill/>
        </p:spPr>
        <p:txBody>
          <a:bodyPr wrap="none" rtlCol="0">
            <a:spAutoFit/>
          </a:bodyPr>
          <a:lstStyle/>
          <a:p>
            <a:pPr algn="ctr"/>
            <a:r>
              <a:rPr lang="en-US" sz="2400" dirty="0" smtClean="0"/>
              <a:t>Building Safety </a:t>
            </a:r>
            <a:r>
              <a:rPr lang="en-US" sz="2400" smtClean="0"/>
              <a:t>Measures </a:t>
            </a:r>
            <a:endParaRPr lang="en-US" sz="2400" dirty="0"/>
          </a:p>
          <a:p>
            <a:endParaRPr lang="en-US" dirty="0"/>
          </a:p>
        </p:txBody>
      </p:sp>
      <p:sp>
        <p:nvSpPr>
          <p:cNvPr id="3" name="TextBox 2"/>
          <p:cNvSpPr txBox="1"/>
          <p:nvPr/>
        </p:nvSpPr>
        <p:spPr>
          <a:xfrm>
            <a:off x="601579" y="1323473"/>
            <a:ext cx="8181474" cy="4708981"/>
          </a:xfrm>
          <a:prstGeom prst="rect">
            <a:avLst/>
          </a:prstGeom>
          <a:noFill/>
        </p:spPr>
        <p:txBody>
          <a:bodyPr wrap="square" rtlCol="0">
            <a:spAutoFit/>
          </a:bodyPr>
          <a:lstStyle/>
          <a:p>
            <a:r>
              <a:rPr lang="en-US" sz="2000" u="sng" dirty="0"/>
              <a:t>Cleaning and </a:t>
            </a:r>
            <a:r>
              <a:rPr lang="en-US" sz="2000" u="sng" dirty="0" smtClean="0"/>
              <a:t>Disinfection </a:t>
            </a:r>
            <a:r>
              <a:rPr lang="en-US" sz="2000" dirty="0" smtClean="0"/>
              <a:t>Schools </a:t>
            </a:r>
            <a:r>
              <a:rPr lang="en-US" sz="2000" dirty="0"/>
              <a:t>will need to implement enhanced cleaning and disinfection of surfaces to ensure the health and safety of staff and students. Throughout the school year, the DOE will continue the rigorous practices used to prepare buildings for reopening, including</a:t>
            </a:r>
            <a:r>
              <a:rPr lang="en-US" sz="2000" dirty="0" smtClean="0"/>
              <a:t>:</a:t>
            </a:r>
          </a:p>
          <a:p>
            <a:endParaRPr lang="en-US" sz="2000" dirty="0"/>
          </a:p>
          <a:p>
            <a:pPr marL="342900" lvl="0" indent="-342900">
              <a:buFont typeface="Arial" charset="0"/>
              <a:buChar char="•"/>
            </a:pPr>
            <a:r>
              <a:rPr lang="en-US" sz="2000" dirty="0"/>
              <a:t>Providing adequate cleaning and disinfection supplies or plan to procure those supplies.</a:t>
            </a:r>
          </a:p>
          <a:p>
            <a:pPr marL="342900" lvl="0" indent="-342900">
              <a:buFont typeface="Arial" charset="0"/>
              <a:buChar char="•"/>
            </a:pPr>
            <a:r>
              <a:rPr lang="en-US" sz="2000" dirty="0"/>
              <a:t>Requiring deep cleanings to be completed on a nightly basis, including with the use of electrostatic sprayers.</a:t>
            </a:r>
          </a:p>
          <a:p>
            <a:pPr marL="342900" lvl="0" indent="-342900">
              <a:buFont typeface="Arial" charset="0"/>
              <a:buChar char="•"/>
            </a:pPr>
            <a:r>
              <a:rPr lang="en-US" sz="2000" dirty="0"/>
              <a:t>Improving HVAC systems to ensure proper ventilation.</a:t>
            </a:r>
          </a:p>
          <a:p>
            <a:pPr marL="342900" lvl="0" indent="-342900">
              <a:buFont typeface="Arial" charset="0"/>
              <a:buChar char="•"/>
            </a:pPr>
            <a:r>
              <a:rPr lang="en-US" sz="2000" dirty="0"/>
              <a:t>Setting-up enhanced cleaning in classrooms, bathrooms, and for high touch areas such as doorknobs and shared equipment such as laptops. </a:t>
            </a:r>
          </a:p>
          <a:p>
            <a:pPr marL="342900" lvl="0" indent="-342900">
              <a:buFont typeface="Arial" charset="0"/>
              <a:buChar char="•"/>
            </a:pPr>
            <a:r>
              <a:rPr lang="en-US" sz="2000" dirty="0"/>
              <a:t>Providing teachers with cleaning supplies for classrooms</a:t>
            </a:r>
            <a:r>
              <a:rPr lang="en-US" sz="2000" dirty="0" smtClean="0"/>
              <a:t>.</a:t>
            </a:r>
            <a:endParaRPr lang="en-US" sz="2000" dirty="0"/>
          </a:p>
        </p:txBody>
      </p:sp>
    </p:spTree>
    <p:extLst>
      <p:ext uri="{BB962C8B-B14F-4D97-AF65-F5344CB8AC3E}">
        <p14:creationId xmlns:p14="http://schemas.microsoft.com/office/powerpoint/2010/main" val="119953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751" y="697832"/>
            <a:ext cx="4374852" cy="738664"/>
          </a:xfrm>
          <a:prstGeom prst="rect">
            <a:avLst/>
          </a:prstGeom>
          <a:noFill/>
        </p:spPr>
        <p:txBody>
          <a:bodyPr wrap="none" rtlCol="0">
            <a:spAutoFit/>
          </a:bodyPr>
          <a:lstStyle/>
          <a:p>
            <a:pPr algn="ctr"/>
            <a:r>
              <a:rPr lang="en-US" sz="2400" dirty="0" smtClean="0"/>
              <a:t>Building Safety Measures </a:t>
            </a:r>
            <a:endParaRPr lang="en-US" sz="2400" dirty="0"/>
          </a:p>
          <a:p>
            <a:endParaRPr lang="en-US" dirty="0"/>
          </a:p>
        </p:txBody>
      </p:sp>
      <p:sp>
        <p:nvSpPr>
          <p:cNvPr id="3" name="TextBox 2"/>
          <p:cNvSpPr txBox="1"/>
          <p:nvPr/>
        </p:nvSpPr>
        <p:spPr>
          <a:xfrm>
            <a:off x="601579" y="1323473"/>
            <a:ext cx="8181474" cy="4524315"/>
          </a:xfrm>
          <a:prstGeom prst="rect">
            <a:avLst/>
          </a:prstGeom>
          <a:noFill/>
        </p:spPr>
        <p:txBody>
          <a:bodyPr wrap="square" rtlCol="0">
            <a:spAutoFit/>
          </a:bodyPr>
          <a:lstStyle/>
          <a:p>
            <a:r>
              <a:rPr lang="en-US" u="sng" dirty="0"/>
              <a:t>Screening and Entry/Dismissal </a:t>
            </a:r>
            <a:r>
              <a:rPr lang="en-US" u="sng" dirty="0" smtClean="0"/>
              <a:t>Protocols </a:t>
            </a:r>
            <a:r>
              <a:rPr lang="en-US" dirty="0" smtClean="0"/>
              <a:t>- In </a:t>
            </a:r>
            <a:r>
              <a:rPr lang="en-US" dirty="0"/>
              <a:t>order to minimize the number of individuals who come in contact with each other, and in order to identify potentially sick students and staff to the greatest extent possible, schools will be required to follow all applicable health guidance and to develop entry and dismissal protocols consistent with the latest health guidance, including:</a:t>
            </a:r>
          </a:p>
          <a:p>
            <a:pPr marL="285750" lvl="0" indent="-285750">
              <a:buFont typeface="Arial" charset="0"/>
              <a:buChar char="•"/>
            </a:pPr>
            <a:r>
              <a:rPr lang="en-US" dirty="0"/>
              <a:t>Staying up-to-date on guidance on symptom checks, which continues to evolve. </a:t>
            </a:r>
          </a:p>
          <a:p>
            <a:pPr marL="285750" lvl="0" indent="-285750">
              <a:buFont typeface="Arial" charset="0"/>
              <a:buChar char="•"/>
            </a:pPr>
            <a:r>
              <a:rPr lang="en-US" dirty="0"/>
              <a:t>Screening staff, students, and visitors daily on arrival for symptoms.</a:t>
            </a:r>
          </a:p>
          <a:p>
            <a:pPr marL="285750" lvl="0" indent="-285750">
              <a:buFont typeface="Arial" charset="0"/>
              <a:buChar char="•"/>
            </a:pPr>
            <a:r>
              <a:rPr lang="en-US" dirty="0"/>
              <a:t>Creating guidelines for health screenings of staff who report to work outside of morning arrival. </a:t>
            </a:r>
          </a:p>
          <a:p>
            <a:pPr marL="285750" lvl="0" indent="-285750">
              <a:buFont typeface="Arial" charset="0"/>
              <a:buChar char="•"/>
            </a:pPr>
            <a:r>
              <a:rPr lang="en-US" dirty="0"/>
              <a:t>Managing student drop off and pick up outside the school building to minimize the number of external visitors.</a:t>
            </a:r>
          </a:p>
          <a:p>
            <a:pPr marL="742950" lvl="1" indent="-285750">
              <a:buFont typeface="Arial" charset="0"/>
              <a:buChar char="•"/>
            </a:pPr>
            <a:r>
              <a:rPr lang="en-US" dirty="0"/>
              <a:t>It is strongly recommended that nonessential visitors do not enter the school building. Schools should limit the frequency and duration of other visitors. </a:t>
            </a:r>
          </a:p>
        </p:txBody>
      </p:sp>
    </p:spTree>
    <p:extLst>
      <p:ext uri="{BB962C8B-B14F-4D97-AF65-F5344CB8AC3E}">
        <p14:creationId xmlns:p14="http://schemas.microsoft.com/office/powerpoint/2010/main" val="126012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751" y="697832"/>
            <a:ext cx="4374852" cy="738664"/>
          </a:xfrm>
          <a:prstGeom prst="rect">
            <a:avLst/>
          </a:prstGeom>
          <a:noFill/>
        </p:spPr>
        <p:txBody>
          <a:bodyPr wrap="none" rtlCol="0">
            <a:spAutoFit/>
          </a:bodyPr>
          <a:lstStyle/>
          <a:p>
            <a:pPr algn="ctr"/>
            <a:r>
              <a:rPr lang="en-US" sz="2400" dirty="0" smtClean="0"/>
              <a:t>Building Safety Measures </a:t>
            </a:r>
            <a:endParaRPr lang="en-US" sz="2400" dirty="0"/>
          </a:p>
          <a:p>
            <a:endParaRPr lang="en-US" dirty="0"/>
          </a:p>
        </p:txBody>
      </p:sp>
      <p:sp>
        <p:nvSpPr>
          <p:cNvPr id="3" name="TextBox 2"/>
          <p:cNvSpPr txBox="1"/>
          <p:nvPr/>
        </p:nvSpPr>
        <p:spPr>
          <a:xfrm>
            <a:off x="601579" y="1323473"/>
            <a:ext cx="8181474" cy="5078313"/>
          </a:xfrm>
          <a:prstGeom prst="rect">
            <a:avLst/>
          </a:prstGeom>
          <a:noFill/>
        </p:spPr>
        <p:txBody>
          <a:bodyPr wrap="square" rtlCol="0">
            <a:spAutoFit/>
          </a:bodyPr>
          <a:lstStyle/>
          <a:p>
            <a:r>
              <a:rPr lang="en-US" u="sng" dirty="0"/>
              <a:t>Movement </a:t>
            </a:r>
            <a:r>
              <a:rPr lang="en-US" u="sng" dirty="0" smtClean="0"/>
              <a:t>Protocols </a:t>
            </a:r>
            <a:r>
              <a:rPr lang="en-US" dirty="0" smtClean="0"/>
              <a:t>Similarly</a:t>
            </a:r>
            <a:r>
              <a:rPr lang="en-US" dirty="0"/>
              <a:t>, schools must redesign building movement protocols to keep people in cohorts and allow for physical distancing consistently. In particular, schools are being required, to the extent feasible, to:</a:t>
            </a:r>
          </a:p>
          <a:p>
            <a:pPr marL="285750" lvl="0" indent="-285750">
              <a:buFont typeface="Arial" charset="0"/>
              <a:buChar char="•"/>
            </a:pPr>
            <a:r>
              <a:rPr lang="en-US" dirty="0"/>
              <a:t>Redesign movement protocols within a building to minimize congestion</a:t>
            </a:r>
          </a:p>
          <a:p>
            <a:pPr marL="285750" lvl="0" indent="-285750">
              <a:buFont typeface="Arial" charset="0"/>
              <a:buChar char="•"/>
            </a:pPr>
            <a:r>
              <a:rPr lang="en-US" dirty="0"/>
              <a:t>Designate one-way direction stairwells and single file </a:t>
            </a:r>
            <a:r>
              <a:rPr lang="en-US" dirty="0" smtClean="0"/>
              <a:t>routes</a:t>
            </a:r>
          </a:p>
          <a:p>
            <a:pPr lvl="0"/>
            <a:endParaRPr lang="en-US" dirty="0"/>
          </a:p>
          <a:p>
            <a:pPr lvl="0"/>
            <a:r>
              <a:rPr lang="en-US" dirty="0" smtClean="0"/>
              <a:t>Signage </a:t>
            </a:r>
            <a:r>
              <a:rPr lang="en-US" dirty="0"/>
              <a:t>may be provided to support appropriate movement protocols.</a:t>
            </a:r>
          </a:p>
          <a:p>
            <a:endParaRPr lang="en-US" dirty="0" smtClean="0"/>
          </a:p>
          <a:p>
            <a:r>
              <a:rPr lang="en-US" dirty="0" smtClean="0"/>
              <a:t>Using </a:t>
            </a:r>
            <a:r>
              <a:rPr lang="en-US" dirty="0"/>
              <a:t>Staff to Maintain a Healthy Environment</a:t>
            </a:r>
          </a:p>
          <a:p>
            <a:endParaRPr lang="en-US" dirty="0" smtClean="0"/>
          </a:p>
          <a:p>
            <a:r>
              <a:rPr lang="en-US" dirty="0" smtClean="0"/>
              <a:t>With </a:t>
            </a:r>
            <a:r>
              <a:rPr lang="en-US" dirty="0"/>
              <a:t>health and safety as a priority, it will be important to have staff dedicated to carry out enhanced health </a:t>
            </a:r>
            <a:r>
              <a:rPr lang="en-US" dirty="0" smtClean="0"/>
              <a:t>operations:</a:t>
            </a:r>
            <a:endParaRPr lang="en-US" dirty="0"/>
          </a:p>
          <a:p>
            <a:pPr marL="285750" lvl="0" indent="-285750">
              <a:buFont typeface="Arial" charset="0"/>
              <a:buChar char="•"/>
            </a:pPr>
            <a:r>
              <a:rPr lang="en-US" dirty="0"/>
              <a:t>Use the Building Response Team structure to develop a school-based COVID-19 team.</a:t>
            </a:r>
          </a:p>
          <a:p>
            <a:pPr marL="285750" lvl="0" indent="-285750">
              <a:buFont typeface="Arial" charset="0"/>
              <a:buChar char="•"/>
            </a:pPr>
            <a:r>
              <a:rPr lang="en-US" dirty="0"/>
              <a:t>Deploy adequate staff to support with daily enhanced health protocols</a:t>
            </a:r>
            <a:r>
              <a:rPr lang="en-US" dirty="0" smtClean="0"/>
              <a:t>.</a:t>
            </a:r>
            <a:endParaRPr lang="en-US" dirty="0"/>
          </a:p>
        </p:txBody>
      </p:sp>
    </p:spTree>
    <p:extLst>
      <p:ext uri="{BB962C8B-B14F-4D97-AF65-F5344CB8AC3E}">
        <p14:creationId xmlns:p14="http://schemas.microsoft.com/office/powerpoint/2010/main" val="208328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3167" y="697832"/>
            <a:ext cx="4884029" cy="738664"/>
          </a:xfrm>
          <a:prstGeom prst="rect">
            <a:avLst/>
          </a:prstGeom>
          <a:noFill/>
        </p:spPr>
        <p:txBody>
          <a:bodyPr wrap="none" rtlCol="0">
            <a:spAutoFit/>
          </a:bodyPr>
          <a:lstStyle/>
          <a:p>
            <a:pPr algn="ctr"/>
            <a:r>
              <a:rPr lang="en-US" sz="2400" dirty="0" smtClean="0"/>
              <a:t>Testing and Tracing</a:t>
            </a:r>
            <a:endParaRPr lang="en-US" sz="2400" dirty="0"/>
          </a:p>
          <a:p>
            <a:endParaRPr lang="en-US" dirty="0"/>
          </a:p>
        </p:txBody>
      </p:sp>
      <p:sp>
        <p:nvSpPr>
          <p:cNvPr id="3" name="TextBox 2"/>
          <p:cNvSpPr txBox="1"/>
          <p:nvPr/>
        </p:nvSpPr>
        <p:spPr>
          <a:xfrm>
            <a:off x="601579" y="1323473"/>
            <a:ext cx="8181474" cy="4247317"/>
          </a:xfrm>
          <a:prstGeom prst="rect">
            <a:avLst/>
          </a:prstGeom>
          <a:noFill/>
        </p:spPr>
        <p:txBody>
          <a:bodyPr wrap="square" rtlCol="0">
            <a:spAutoFit/>
          </a:bodyPr>
          <a:lstStyle/>
          <a:p>
            <a:pPr marL="285750" indent="-285750">
              <a:buFont typeface="Arial" charset="0"/>
              <a:buChar char="•"/>
            </a:pPr>
            <a:r>
              <a:rPr lang="en-US" dirty="0"/>
              <a:t>We must use every effort to prevent the spread of infection in schools if a student or staff member is feeling sick or has a confirmed case of COVID-19. This section explains the protocols in place to achieve this. </a:t>
            </a:r>
            <a:endParaRPr lang="en-US" dirty="0" smtClean="0"/>
          </a:p>
          <a:p>
            <a:pPr marL="285750" indent="-285750">
              <a:buFont typeface="Arial" charset="0"/>
              <a:buChar char="•"/>
            </a:pPr>
            <a:r>
              <a:rPr lang="en-US" dirty="0" smtClean="0"/>
              <a:t>The </a:t>
            </a:r>
            <a:r>
              <a:rPr lang="en-US" dirty="0"/>
              <a:t>most fundamental guidance remains that any student or staff member should stay home if they are not feeling well.</a:t>
            </a:r>
          </a:p>
          <a:p>
            <a:pPr marL="285750" indent="-285750">
              <a:buFont typeface="Arial" charset="0"/>
              <a:buChar char="•"/>
            </a:pPr>
            <a:r>
              <a:rPr lang="en-US" dirty="0"/>
              <a:t>The City will continue to closely monitor health conditions, and if community transmission begins to rise across the boroughs, the decision to close all schools may be included in the mitigation effort.</a:t>
            </a:r>
          </a:p>
          <a:p>
            <a:pPr marL="285750" indent="-285750">
              <a:buFont typeface="Arial" charset="0"/>
              <a:buChar char="•"/>
            </a:pPr>
            <a:r>
              <a:rPr lang="en-US" dirty="0"/>
              <a:t>In the interest of the health and safety of our entire city, DOHMH recommends that all New Yorkers get tested, whether or not you have symptoms or are at increased risk.</a:t>
            </a:r>
          </a:p>
          <a:p>
            <a:pPr marL="285750" indent="-285750">
              <a:buFont typeface="Arial" charset="0"/>
              <a:buChar char="•"/>
            </a:pPr>
            <a:r>
              <a:rPr lang="en-US" dirty="0"/>
              <a:t>All staff members will be asked to take a COVID-19 test in the days before the first day of school. School staff will have priority access for </a:t>
            </a:r>
            <a:r>
              <a:rPr lang="en-US" dirty="0" smtClean="0"/>
              <a:t>testing</a:t>
            </a:r>
            <a:r>
              <a:rPr lang="en-US" dirty="0"/>
              <a:t> </a:t>
            </a:r>
            <a:r>
              <a:rPr lang="en-US" dirty="0" smtClean="0"/>
              <a:t>with </a:t>
            </a:r>
            <a:r>
              <a:rPr lang="en-US" dirty="0"/>
              <a:t>tests provided free of charge and with expedited results. This testing is also available for families citywide</a:t>
            </a:r>
            <a:r>
              <a:rPr lang="en-US" dirty="0" smtClean="0"/>
              <a:t>.</a:t>
            </a:r>
            <a:endParaRPr lang="en-US" dirty="0"/>
          </a:p>
        </p:txBody>
      </p:sp>
    </p:spTree>
    <p:extLst>
      <p:ext uri="{BB962C8B-B14F-4D97-AF65-F5344CB8AC3E}">
        <p14:creationId xmlns:p14="http://schemas.microsoft.com/office/powerpoint/2010/main" val="181028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400" y="721895"/>
            <a:ext cx="7237366" cy="738664"/>
          </a:xfrm>
          <a:prstGeom prst="rect">
            <a:avLst/>
          </a:prstGeom>
          <a:noFill/>
        </p:spPr>
        <p:txBody>
          <a:bodyPr wrap="none" rtlCol="0">
            <a:spAutoFit/>
          </a:bodyPr>
          <a:lstStyle/>
          <a:p>
            <a:pPr algn="ctr"/>
            <a:r>
              <a:rPr lang="en-US" sz="2400" dirty="0" smtClean="0"/>
              <a:t>If Someone in the School Community Feels Sick</a:t>
            </a:r>
            <a:endParaRPr lang="en-US" sz="2400" dirty="0"/>
          </a:p>
          <a:p>
            <a:endParaRPr lang="en-US" dirty="0"/>
          </a:p>
        </p:txBody>
      </p:sp>
      <p:sp>
        <p:nvSpPr>
          <p:cNvPr id="3" name="TextBox 2"/>
          <p:cNvSpPr txBox="1"/>
          <p:nvPr/>
        </p:nvSpPr>
        <p:spPr>
          <a:xfrm>
            <a:off x="601579" y="1323473"/>
            <a:ext cx="8181474" cy="5632311"/>
          </a:xfrm>
          <a:prstGeom prst="rect">
            <a:avLst/>
          </a:prstGeom>
          <a:noFill/>
        </p:spPr>
        <p:txBody>
          <a:bodyPr wrap="square" rtlCol="0">
            <a:spAutoFit/>
          </a:bodyPr>
          <a:lstStyle/>
          <a:p>
            <a:r>
              <a:rPr lang="en-US" dirty="0"/>
              <a:t>If a student or teacher is feeling sick, they are required to stay home and, if their symptoms are consistent with COVID-19, are asked to get tested. If a student begins experiencing symptoms in school, they will be isolated and monitored by a dedicated staff member until they are picked up by their family. Staff members who become symptomatic at school are asked to immediately leave the building</a:t>
            </a:r>
            <a:r>
              <a:rPr lang="en-US" dirty="0" smtClean="0"/>
              <a:t>.</a:t>
            </a:r>
          </a:p>
          <a:p>
            <a:endParaRPr lang="en-US" dirty="0"/>
          </a:p>
          <a:p>
            <a:r>
              <a:rPr lang="en-US" dirty="0"/>
              <a:t>Whether symptoms begin at home or in school, there will be a clear flow of information to facilitate fast action and prevent spread. A positive confirmed case will trigger an investigation by NYC Test + Trace and DOHMH to determine close contacts within the school. Schools will communicate to all families and students at school once a case is laboratory confirmed</a:t>
            </a:r>
            <a:r>
              <a:rPr lang="en-US" dirty="0" smtClean="0"/>
              <a:t>.</a:t>
            </a:r>
          </a:p>
          <a:p>
            <a:endParaRPr lang="en-US" dirty="0"/>
          </a:p>
          <a:p>
            <a:r>
              <a:rPr lang="en-US" dirty="0"/>
              <a:t>The DOE is working in tight coordination with DOHMH and the Test + Trace Corps to identify, isolate, and prevent spread of COVID-19. In the event that there is a laboratory- confirmed case in a school, all students and teachers in that class are assumed close contacts and will be instructed to self-quarantine for 14 days since their last exposure to that case</a:t>
            </a:r>
            <a:r>
              <a:rPr lang="en-US" dirty="0" smtClean="0"/>
              <a:t>.</a:t>
            </a:r>
            <a:endParaRPr lang="en-US" dirty="0"/>
          </a:p>
        </p:txBody>
      </p:sp>
    </p:spTree>
    <p:extLst>
      <p:ext uri="{BB962C8B-B14F-4D97-AF65-F5344CB8AC3E}">
        <p14:creationId xmlns:p14="http://schemas.microsoft.com/office/powerpoint/2010/main" val="121088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400" y="721895"/>
            <a:ext cx="7237366" cy="738664"/>
          </a:xfrm>
          <a:prstGeom prst="rect">
            <a:avLst/>
          </a:prstGeom>
          <a:noFill/>
        </p:spPr>
        <p:txBody>
          <a:bodyPr wrap="none" rtlCol="0">
            <a:spAutoFit/>
          </a:bodyPr>
          <a:lstStyle/>
          <a:p>
            <a:pPr algn="ctr"/>
            <a:r>
              <a:rPr lang="en-US" sz="2400" dirty="0" smtClean="0"/>
              <a:t>If Someone in the School Community Feels Sick</a:t>
            </a:r>
            <a:endParaRPr lang="en-US" sz="2400" dirty="0"/>
          </a:p>
          <a:p>
            <a:endParaRPr lang="en-US" dirty="0"/>
          </a:p>
        </p:txBody>
      </p:sp>
      <p:sp>
        <p:nvSpPr>
          <p:cNvPr id="3" name="TextBox 2"/>
          <p:cNvSpPr txBox="1"/>
          <p:nvPr/>
        </p:nvSpPr>
        <p:spPr>
          <a:xfrm>
            <a:off x="601579" y="1323473"/>
            <a:ext cx="8181474" cy="3693319"/>
          </a:xfrm>
          <a:prstGeom prst="rect">
            <a:avLst/>
          </a:prstGeom>
          <a:noFill/>
        </p:spPr>
        <p:txBody>
          <a:bodyPr wrap="square" rtlCol="0">
            <a:spAutoFit/>
          </a:bodyPr>
          <a:lstStyle/>
          <a:p>
            <a:r>
              <a:rPr lang="en-US" dirty="0"/>
              <a:t>Additionally, the DOHMH and Test + Trace Corps will begin an investigation into the risk of exposure to the school community and work with the DOE to issue clear guidance and decisions for next steps based on the outcome</a:t>
            </a:r>
            <a:r>
              <a:rPr lang="en-US" dirty="0" smtClean="0"/>
              <a:t>.</a:t>
            </a:r>
          </a:p>
          <a:p>
            <a:endParaRPr lang="en-US" dirty="0"/>
          </a:p>
          <a:p>
            <a:r>
              <a:rPr lang="en-US" dirty="0"/>
              <a:t>These protocols center the health of our students and staff at the very core of this school year, while pursuing the resumption of in-person learning and educational services. The City will continue to closely monitor health conditions, and if community transmission begins to rise across the boroughs, a decision may be made to close all schools and switch to full-time remote learning</a:t>
            </a:r>
            <a:r>
              <a:rPr lang="en-US" dirty="0" smtClean="0"/>
              <a:t>.</a:t>
            </a:r>
          </a:p>
          <a:p>
            <a:endParaRPr lang="en-US" dirty="0"/>
          </a:p>
          <a:p>
            <a:r>
              <a:rPr lang="en-US" dirty="0" smtClean="0"/>
              <a:t>See scenarios on next slide.</a:t>
            </a:r>
            <a:endParaRPr lang="en-US" dirty="0"/>
          </a:p>
        </p:txBody>
      </p:sp>
    </p:spTree>
    <p:extLst>
      <p:ext uri="{BB962C8B-B14F-4D97-AF65-F5344CB8AC3E}">
        <p14:creationId xmlns:p14="http://schemas.microsoft.com/office/powerpoint/2010/main" val="141906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400" y="721895"/>
            <a:ext cx="7237366" cy="738664"/>
          </a:xfrm>
          <a:prstGeom prst="rect">
            <a:avLst/>
          </a:prstGeom>
          <a:noFill/>
        </p:spPr>
        <p:txBody>
          <a:bodyPr wrap="none" rtlCol="0">
            <a:spAutoFit/>
          </a:bodyPr>
          <a:lstStyle/>
          <a:p>
            <a:pPr algn="ctr"/>
            <a:r>
              <a:rPr lang="en-US" sz="2400" dirty="0" smtClean="0"/>
              <a:t>If Someone in the School Community Feels Sick</a:t>
            </a:r>
            <a:endParaRPr lang="en-US" sz="2400" dirty="0"/>
          </a:p>
          <a:p>
            <a:endParaRPr lang="en-US" dirty="0"/>
          </a:p>
        </p:txBody>
      </p:sp>
      <p:sp>
        <p:nvSpPr>
          <p:cNvPr id="3" name="TextBox 2"/>
          <p:cNvSpPr txBox="1"/>
          <p:nvPr/>
        </p:nvSpPr>
        <p:spPr>
          <a:xfrm>
            <a:off x="264695" y="1323473"/>
            <a:ext cx="8518358" cy="1477328"/>
          </a:xfrm>
          <a:prstGeom prst="rect">
            <a:avLst/>
          </a:prstGeom>
          <a:noFill/>
        </p:spPr>
        <p:txBody>
          <a:bodyPr wrap="square" rtlCol="0">
            <a:spAutoFit/>
          </a:bodyPr>
          <a:lstStyle/>
          <a:p>
            <a:r>
              <a:rPr lang="en-US" dirty="0"/>
              <a:t>For all scenarios outlined below, all post-investigation decisions on classroom quarantines or whether full school closure is required will be dependent on the specific facts of each investigation</a:t>
            </a:r>
            <a:r>
              <a:rPr lang="en-US" dirty="0" smtClean="0"/>
              <a:t>.</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852928"/>
              </p:ext>
            </p:extLst>
          </p:nvPr>
        </p:nvGraphicFramePr>
        <p:xfrm>
          <a:off x="264695" y="2429961"/>
          <a:ext cx="8626641" cy="4114800"/>
        </p:xfrm>
        <a:graphic>
          <a:graphicData uri="http://schemas.openxmlformats.org/drawingml/2006/table">
            <a:tbl>
              <a:tblPr firstRow="1" bandRow="1">
                <a:tableStyleId>{5C22544A-7EE6-4342-B048-85BDC9FD1C3A}</a:tableStyleId>
              </a:tblPr>
              <a:tblGrid>
                <a:gridCol w="2875547"/>
                <a:gridCol w="2875547"/>
                <a:gridCol w="2875547"/>
              </a:tblGrid>
              <a:tr h="370840">
                <a:tc>
                  <a:txBody>
                    <a:bodyPr/>
                    <a:lstStyle/>
                    <a:p>
                      <a:r>
                        <a:rPr lang="en-US" sz="1800" b="1" i="0" kern="1200" dirty="0" smtClean="0">
                          <a:solidFill>
                            <a:schemeClr val="lt1"/>
                          </a:solidFill>
                          <a:effectLst/>
                          <a:latin typeface="+mn-lt"/>
                          <a:ea typeface="+mn-ea"/>
                          <a:cs typeface="+mn-cs"/>
                        </a:rPr>
                        <a:t>Conclusion of Investigation</a:t>
                      </a:r>
                      <a:endParaRPr lang="en-US" dirty="0"/>
                    </a:p>
                  </a:txBody>
                  <a:tcPr/>
                </a:tc>
                <a:tc>
                  <a:txBody>
                    <a:bodyPr/>
                    <a:lstStyle/>
                    <a:p>
                      <a:r>
                        <a:rPr lang="en-US" sz="1800" b="1" i="0" kern="1200" dirty="0" smtClean="0">
                          <a:solidFill>
                            <a:schemeClr val="lt1"/>
                          </a:solidFill>
                          <a:effectLst/>
                          <a:latin typeface="+mn-lt"/>
                          <a:ea typeface="+mn-ea"/>
                          <a:cs typeface="+mn-cs"/>
                        </a:rPr>
                        <a:t>During Investigation</a:t>
                      </a:r>
                      <a:endParaRPr lang="en-US" dirty="0"/>
                    </a:p>
                  </a:txBody>
                  <a:tcPr/>
                </a:tc>
                <a:tc>
                  <a:txBody>
                    <a:bodyPr/>
                    <a:lstStyle/>
                    <a:p>
                      <a:r>
                        <a:rPr lang="en-US" sz="1800" b="1" i="0" kern="1200" dirty="0" smtClean="0">
                          <a:solidFill>
                            <a:schemeClr val="lt1"/>
                          </a:solidFill>
                          <a:effectLst/>
                          <a:latin typeface="+mn-lt"/>
                          <a:ea typeface="+mn-ea"/>
                          <a:cs typeface="+mn-cs"/>
                        </a:rPr>
                        <a:t>Post Investigation</a:t>
                      </a:r>
                      <a:endParaRPr lang="en-US" dirty="0"/>
                    </a:p>
                  </a:txBody>
                  <a:tcPr/>
                </a:tc>
              </a:tr>
              <a:tr h="370840">
                <a:tc>
                  <a:txBody>
                    <a:bodyPr/>
                    <a:lstStyle/>
                    <a:p>
                      <a:r>
                        <a:rPr lang="en-US" sz="1800" b="1" i="0" kern="1200" dirty="0" smtClean="0">
                          <a:solidFill>
                            <a:schemeClr val="dk1"/>
                          </a:solidFill>
                          <a:effectLst/>
                          <a:latin typeface="+mn-lt"/>
                          <a:ea typeface="+mn-ea"/>
                          <a:cs typeface="+mn-cs"/>
                        </a:rPr>
                        <a:t>A. </a:t>
                      </a:r>
                      <a:r>
                        <a:rPr lang="en-US" sz="1800" b="0" i="0" kern="1200" dirty="0" smtClean="0">
                          <a:solidFill>
                            <a:schemeClr val="dk1"/>
                          </a:solidFill>
                          <a:effectLst/>
                          <a:latin typeface="+mn-lt"/>
                          <a:ea typeface="+mn-ea"/>
                          <a:cs typeface="+mn-cs"/>
                        </a:rPr>
                        <a:t>1 confirmed case</a:t>
                      </a:r>
                      <a:endParaRPr lang="en-US" dirty="0"/>
                    </a:p>
                  </a:txBody>
                  <a:tcPr/>
                </a:tc>
                <a:tc>
                  <a:txBody>
                    <a:bodyPr/>
                    <a:lstStyle/>
                    <a:p>
                      <a:r>
                        <a:rPr lang="en-US" sz="1800" b="1" i="0" kern="1200" dirty="0" smtClean="0">
                          <a:solidFill>
                            <a:schemeClr val="dk1"/>
                          </a:solidFill>
                          <a:effectLst/>
                          <a:latin typeface="+mn-lt"/>
                          <a:ea typeface="+mn-ea"/>
                          <a:cs typeface="+mn-cs"/>
                        </a:rPr>
                        <a:t>Close</a:t>
                      </a:r>
                      <a:r>
                        <a:rPr lang="en-US" sz="1800" b="1" i="0" kern="1200" baseline="0" dirty="0" smtClean="0">
                          <a:solidFill>
                            <a:schemeClr val="dk1"/>
                          </a:solidFill>
                          <a:effectLst/>
                          <a:latin typeface="+mn-lt"/>
                          <a:ea typeface="+mn-ea"/>
                          <a:cs typeface="+mn-cs"/>
                        </a:rPr>
                        <a:t> classroom</a:t>
                      </a:r>
                      <a:endParaRPr lang="en-US" dirty="0"/>
                    </a:p>
                  </a:txBody>
                  <a:tcPr/>
                </a:tc>
                <a:tc>
                  <a:txBody>
                    <a:bodyPr/>
                    <a:lstStyle/>
                    <a:p>
                      <a:r>
                        <a:rPr lang="en-US" sz="1800" b="0" i="0" kern="1200" dirty="0" smtClean="0">
                          <a:solidFill>
                            <a:schemeClr val="dk1"/>
                          </a:solidFill>
                          <a:effectLst/>
                          <a:latin typeface="+mn-lt"/>
                          <a:ea typeface="+mn-ea"/>
                          <a:cs typeface="+mn-cs"/>
                        </a:rPr>
                        <a:t>Classroom remains closed for 14 days; students and staff in close contact with positive case self-quarantine for 14 days.</a:t>
                      </a:r>
                      <a:endParaRPr lang="en-US" dirty="0"/>
                    </a:p>
                  </a:txBody>
                  <a:tcPr/>
                </a:tc>
              </a:tr>
              <a:tr h="370840">
                <a:tc>
                  <a:txBody>
                    <a:bodyPr/>
                    <a:lstStyle/>
                    <a:p>
                      <a:r>
                        <a:rPr lang="en-US" sz="1800" b="1" i="0" kern="1200" dirty="0" smtClean="0">
                          <a:solidFill>
                            <a:schemeClr val="dk1"/>
                          </a:solidFill>
                          <a:effectLst/>
                          <a:latin typeface="+mn-lt"/>
                          <a:ea typeface="+mn-ea"/>
                          <a:cs typeface="+mn-cs"/>
                        </a:rPr>
                        <a:t>B. </a:t>
                      </a:r>
                      <a:r>
                        <a:rPr lang="en-US" sz="1800" b="0" i="0" kern="1200" dirty="0" smtClean="0">
                          <a:solidFill>
                            <a:schemeClr val="dk1"/>
                          </a:solidFill>
                          <a:effectLst/>
                          <a:latin typeface="+mn-lt"/>
                          <a:ea typeface="+mn-ea"/>
                          <a:cs typeface="+mn-cs"/>
                        </a:rPr>
                        <a:t>At least 2 cases linked together in school, same classroom</a:t>
                      </a:r>
                      <a:endParaRPr lang="en-US" dirty="0"/>
                    </a:p>
                  </a:txBody>
                  <a:tcPr/>
                </a:tc>
                <a:tc>
                  <a:txBody>
                    <a:bodyPr/>
                    <a:lstStyle/>
                    <a:p>
                      <a:r>
                        <a:rPr lang="en-US" dirty="0" smtClean="0"/>
                        <a:t>Close Classroom</a:t>
                      </a:r>
                      <a:endParaRPr lang="en-US" dirty="0"/>
                    </a:p>
                  </a:txBody>
                  <a:tcPr/>
                </a:tc>
                <a:tc>
                  <a:txBody>
                    <a:bodyPr/>
                    <a:lstStyle/>
                    <a:p>
                      <a:r>
                        <a:rPr lang="en-US" sz="1800" b="0" i="0" kern="1200" dirty="0" smtClean="0">
                          <a:solidFill>
                            <a:schemeClr val="dk1"/>
                          </a:solidFill>
                          <a:effectLst/>
                          <a:latin typeface="+mn-lt"/>
                          <a:ea typeface="+mn-ea"/>
                          <a:cs typeface="+mn-cs"/>
                        </a:rPr>
                        <a:t>Classroom remains closed for 14 days; students and staff in close contact with positive cases self-quarantine for 14 days</a:t>
                      </a:r>
                      <a:endParaRPr lang="en-US" dirty="0"/>
                    </a:p>
                  </a:txBody>
                  <a:tcPr/>
                </a:tc>
              </a:tr>
            </a:tbl>
          </a:graphicData>
        </a:graphic>
      </p:graphicFrame>
    </p:spTree>
    <p:extLst>
      <p:ext uri="{BB962C8B-B14F-4D97-AF65-F5344CB8AC3E}">
        <p14:creationId xmlns:p14="http://schemas.microsoft.com/office/powerpoint/2010/main" val="191152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400" y="721895"/>
            <a:ext cx="7237366" cy="738664"/>
          </a:xfrm>
          <a:prstGeom prst="rect">
            <a:avLst/>
          </a:prstGeom>
          <a:noFill/>
        </p:spPr>
        <p:txBody>
          <a:bodyPr wrap="none" rtlCol="0">
            <a:spAutoFit/>
          </a:bodyPr>
          <a:lstStyle/>
          <a:p>
            <a:pPr algn="ctr"/>
            <a:r>
              <a:rPr lang="en-US" sz="2400" dirty="0" smtClean="0"/>
              <a:t>If Someone in the School Community Feels Sick</a:t>
            </a:r>
            <a:endParaRPr lang="en-US" sz="2400" dirty="0"/>
          </a:p>
          <a:p>
            <a:endParaRPr lang="en-US" dirty="0"/>
          </a:p>
        </p:txBody>
      </p:sp>
      <p:sp>
        <p:nvSpPr>
          <p:cNvPr id="3" name="TextBox 2"/>
          <p:cNvSpPr txBox="1"/>
          <p:nvPr/>
        </p:nvSpPr>
        <p:spPr>
          <a:xfrm>
            <a:off x="264695" y="1323473"/>
            <a:ext cx="8518358" cy="646331"/>
          </a:xfrm>
          <a:prstGeom prst="rect">
            <a:avLst/>
          </a:prstGeom>
          <a:noFill/>
        </p:spPr>
        <p:txBody>
          <a:bodyPr wrap="square" rtlCol="0">
            <a:spAutoFit/>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78351413"/>
              </p:ext>
            </p:extLst>
          </p:nvPr>
        </p:nvGraphicFramePr>
        <p:xfrm>
          <a:off x="264695" y="1460559"/>
          <a:ext cx="8626641" cy="4685097"/>
        </p:xfrm>
        <a:graphic>
          <a:graphicData uri="http://schemas.openxmlformats.org/drawingml/2006/table">
            <a:tbl>
              <a:tblPr firstRow="1" bandRow="1">
                <a:tableStyleId>{5C22544A-7EE6-4342-B048-85BDC9FD1C3A}</a:tableStyleId>
              </a:tblPr>
              <a:tblGrid>
                <a:gridCol w="2875547"/>
                <a:gridCol w="2875547"/>
                <a:gridCol w="2875547"/>
              </a:tblGrid>
              <a:tr h="661737">
                <a:tc>
                  <a:txBody>
                    <a:bodyPr/>
                    <a:lstStyle/>
                    <a:p>
                      <a:r>
                        <a:rPr lang="en-US" sz="1800" b="1" i="0" kern="1200" dirty="0" smtClean="0">
                          <a:solidFill>
                            <a:schemeClr val="lt1"/>
                          </a:solidFill>
                          <a:effectLst/>
                          <a:latin typeface="+mn-lt"/>
                          <a:ea typeface="+mn-ea"/>
                          <a:cs typeface="+mn-cs"/>
                        </a:rPr>
                        <a:t>Conclusion of Investigation</a:t>
                      </a:r>
                      <a:endParaRPr lang="en-US" dirty="0"/>
                    </a:p>
                  </a:txBody>
                  <a:tcPr/>
                </a:tc>
                <a:tc>
                  <a:txBody>
                    <a:bodyPr/>
                    <a:lstStyle/>
                    <a:p>
                      <a:r>
                        <a:rPr lang="en-US" sz="1800" b="1" i="0" kern="1200" dirty="0" smtClean="0">
                          <a:solidFill>
                            <a:schemeClr val="lt1"/>
                          </a:solidFill>
                          <a:effectLst/>
                          <a:latin typeface="+mn-lt"/>
                          <a:ea typeface="+mn-ea"/>
                          <a:cs typeface="+mn-cs"/>
                        </a:rPr>
                        <a:t>During Investigation</a:t>
                      </a:r>
                      <a:endParaRPr lang="en-US" dirty="0"/>
                    </a:p>
                  </a:txBody>
                  <a:tcPr/>
                </a:tc>
                <a:tc>
                  <a:txBody>
                    <a:bodyPr/>
                    <a:lstStyle/>
                    <a:p>
                      <a:r>
                        <a:rPr lang="en-US" sz="1800" b="1" i="0" kern="1200" dirty="0" smtClean="0">
                          <a:solidFill>
                            <a:schemeClr val="lt1"/>
                          </a:solidFill>
                          <a:effectLst/>
                          <a:latin typeface="+mn-lt"/>
                          <a:ea typeface="+mn-ea"/>
                          <a:cs typeface="+mn-cs"/>
                        </a:rPr>
                        <a:t>Post Investigation</a:t>
                      </a:r>
                      <a:endParaRPr lang="en-US" dirty="0"/>
                    </a:p>
                  </a:txBody>
                  <a:tcPr/>
                </a:tc>
              </a:tr>
              <a:tr h="370840">
                <a:tc>
                  <a:txBody>
                    <a:bodyPr/>
                    <a:lstStyle/>
                    <a:p>
                      <a:r>
                        <a:rPr lang="en-US" sz="1800" b="1" i="0" kern="1200" dirty="0" smtClean="0">
                          <a:solidFill>
                            <a:schemeClr val="dk1"/>
                          </a:solidFill>
                          <a:effectLst/>
                          <a:latin typeface="+mn-lt"/>
                          <a:ea typeface="+mn-ea"/>
                          <a:cs typeface="+mn-cs"/>
                        </a:rPr>
                        <a:t>C. </a:t>
                      </a:r>
                      <a:r>
                        <a:rPr lang="en-US" sz="1800" b="0" i="0" kern="1200" dirty="0" smtClean="0">
                          <a:solidFill>
                            <a:schemeClr val="dk1"/>
                          </a:solidFill>
                          <a:effectLst/>
                          <a:latin typeface="+mn-lt"/>
                          <a:ea typeface="+mn-ea"/>
                          <a:cs typeface="+mn-cs"/>
                        </a:rPr>
                        <a:t>At least 2 cases linked together in school, different class-rooms</a:t>
                      </a:r>
                      <a:endParaRPr lang="en-US" dirty="0"/>
                    </a:p>
                  </a:txBody>
                  <a:tcPr/>
                </a:tc>
                <a:tc>
                  <a:txBody>
                    <a:bodyPr/>
                    <a:lstStyle/>
                    <a:p>
                      <a:r>
                        <a:rPr lang="en-US" sz="1800" b="1" i="0" kern="1200" dirty="0" smtClean="0">
                          <a:solidFill>
                            <a:schemeClr val="dk1"/>
                          </a:solidFill>
                          <a:effectLst/>
                          <a:latin typeface="+mn-lt"/>
                          <a:ea typeface="+mn-ea"/>
                          <a:cs typeface="+mn-cs"/>
                        </a:rPr>
                        <a:t>Close</a:t>
                      </a:r>
                      <a:r>
                        <a:rPr lang="en-US" sz="1800" b="1" i="0" kern="1200" baseline="0" dirty="0" smtClean="0">
                          <a:solidFill>
                            <a:schemeClr val="dk1"/>
                          </a:solidFill>
                          <a:effectLst/>
                          <a:latin typeface="+mn-lt"/>
                          <a:ea typeface="+mn-ea"/>
                          <a:cs typeface="+mn-cs"/>
                        </a:rPr>
                        <a:t> School</a:t>
                      </a:r>
                      <a:endParaRPr lang="en-US" dirty="0"/>
                    </a:p>
                  </a:txBody>
                  <a:tcPr/>
                </a:tc>
                <a:tc>
                  <a:txBody>
                    <a:bodyPr/>
                    <a:lstStyle/>
                    <a:p>
                      <a:r>
                        <a:rPr lang="en-US" sz="1800" b="0" i="0" kern="1200" dirty="0" smtClean="0">
                          <a:solidFill>
                            <a:schemeClr val="dk1"/>
                          </a:solidFill>
                          <a:effectLst/>
                          <a:latin typeface="+mn-lt"/>
                          <a:ea typeface="+mn-ea"/>
                          <a:cs typeface="+mn-cs"/>
                        </a:rPr>
                        <a:t>Classrooms of each case remain closed and quarantined, additional school members are quarantined based on where the exposure was in the school (e.g., the locker room);</a:t>
                      </a:r>
                      <a:endParaRPr lang="en-US" dirty="0"/>
                    </a:p>
                  </a:txBody>
                  <a:tcPr/>
                </a:tc>
              </a:tr>
              <a:tr h="370840">
                <a:tc>
                  <a:txBody>
                    <a:bodyPr/>
                    <a:lstStyle/>
                    <a:p>
                      <a:r>
                        <a:rPr lang="en-US" sz="1800" b="1" i="0" kern="1200" dirty="0" smtClean="0">
                          <a:solidFill>
                            <a:schemeClr val="dk1"/>
                          </a:solidFill>
                          <a:effectLst/>
                          <a:latin typeface="+mn-lt"/>
                          <a:ea typeface="+mn-ea"/>
                          <a:cs typeface="+mn-cs"/>
                        </a:rPr>
                        <a:t>D.</a:t>
                      </a:r>
                      <a:r>
                        <a:rPr lang="en-US" sz="1800" b="0" i="0" kern="1200" dirty="0" smtClean="0">
                          <a:solidFill>
                            <a:schemeClr val="dk1"/>
                          </a:solidFill>
                          <a:effectLst/>
                          <a:latin typeface="+mn-lt"/>
                          <a:ea typeface="+mn-ea"/>
                          <a:cs typeface="+mn-cs"/>
                        </a:rPr>
                        <a:t> At least 2 cases linked together by circumstances outside of school (i.e., acquired infection by different setting and source)</a:t>
                      </a:r>
                      <a:endParaRPr lang="en-US" dirty="0"/>
                    </a:p>
                  </a:txBody>
                  <a:tcPr/>
                </a:tc>
                <a:tc>
                  <a:txBody>
                    <a:bodyPr/>
                    <a:lstStyle/>
                    <a:p>
                      <a:r>
                        <a:rPr lang="en-US" dirty="0" smtClean="0"/>
                        <a:t>Close School</a:t>
                      </a:r>
                      <a:endParaRPr lang="en-US" dirty="0"/>
                    </a:p>
                  </a:txBody>
                  <a:tcPr/>
                </a:tc>
                <a:tc>
                  <a:txBody>
                    <a:bodyPr/>
                    <a:lstStyle/>
                    <a:p>
                      <a:r>
                        <a:rPr lang="en-US" sz="1800" b="0" i="0" kern="1200" dirty="0" smtClean="0">
                          <a:solidFill>
                            <a:schemeClr val="dk1"/>
                          </a:solidFill>
                          <a:effectLst/>
                          <a:latin typeface="+mn-lt"/>
                          <a:ea typeface="+mn-ea"/>
                          <a:cs typeface="+mn-cs"/>
                        </a:rPr>
                        <a:t>School opens post investigation, classrooms remain closed for 14 days</a:t>
                      </a:r>
                      <a:endParaRPr lang="en-US" dirty="0"/>
                    </a:p>
                  </a:txBody>
                  <a:tcPr/>
                </a:tc>
              </a:tr>
            </a:tbl>
          </a:graphicData>
        </a:graphic>
      </p:graphicFrame>
    </p:spTree>
    <p:extLst>
      <p:ext uri="{BB962C8B-B14F-4D97-AF65-F5344CB8AC3E}">
        <p14:creationId xmlns:p14="http://schemas.microsoft.com/office/powerpoint/2010/main" val="135445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400" y="721895"/>
            <a:ext cx="7237366" cy="738664"/>
          </a:xfrm>
          <a:prstGeom prst="rect">
            <a:avLst/>
          </a:prstGeom>
          <a:noFill/>
        </p:spPr>
        <p:txBody>
          <a:bodyPr wrap="none" rtlCol="0">
            <a:spAutoFit/>
          </a:bodyPr>
          <a:lstStyle/>
          <a:p>
            <a:pPr algn="ctr"/>
            <a:r>
              <a:rPr lang="en-US" sz="2400" dirty="0" smtClean="0"/>
              <a:t>If Someone in the School Community Feels Sick</a:t>
            </a:r>
            <a:endParaRPr lang="en-US" sz="2400" dirty="0"/>
          </a:p>
          <a:p>
            <a:endParaRPr lang="en-US" dirty="0"/>
          </a:p>
        </p:txBody>
      </p:sp>
      <p:sp>
        <p:nvSpPr>
          <p:cNvPr id="3" name="TextBox 2"/>
          <p:cNvSpPr txBox="1"/>
          <p:nvPr/>
        </p:nvSpPr>
        <p:spPr>
          <a:xfrm>
            <a:off x="264695" y="1323473"/>
            <a:ext cx="8518358" cy="646331"/>
          </a:xfrm>
          <a:prstGeom prst="rect">
            <a:avLst/>
          </a:prstGeom>
          <a:noFill/>
        </p:spPr>
        <p:txBody>
          <a:bodyPr wrap="square" rtlCol="0">
            <a:spAutoFit/>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0297732"/>
              </p:ext>
            </p:extLst>
          </p:nvPr>
        </p:nvGraphicFramePr>
        <p:xfrm>
          <a:off x="264695" y="1460559"/>
          <a:ext cx="8626641" cy="2764857"/>
        </p:xfrm>
        <a:graphic>
          <a:graphicData uri="http://schemas.openxmlformats.org/drawingml/2006/table">
            <a:tbl>
              <a:tblPr firstRow="1" bandRow="1">
                <a:tableStyleId>{5C22544A-7EE6-4342-B048-85BDC9FD1C3A}</a:tableStyleId>
              </a:tblPr>
              <a:tblGrid>
                <a:gridCol w="2875547"/>
                <a:gridCol w="2875547"/>
                <a:gridCol w="2875547"/>
              </a:tblGrid>
              <a:tr h="661737">
                <a:tc>
                  <a:txBody>
                    <a:bodyPr/>
                    <a:lstStyle/>
                    <a:p>
                      <a:r>
                        <a:rPr lang="en-US" sz="1800" b="1" i="0" kern="1200" dirty="0" smtClean="0">
                          <a:solidFill>
                            <a:schemeClr val="lt1"/>
                          </a:solidFill>
                          <a:effectLst/>
                          <a:latin typeface="+mn-lt"/>
                          <a:ea typeface="+mn-ea"/>
                          <a:cs typeface="+mn-cs"/>
                        </a:rPr>
                        <a:t>Conclusion of Investigation</a:t>
                      </a:r>
                      <a:endParaRPr lang="en-US" dirty="0"/>
                    </a:p>
                  </a:txBody>
                  <a:tcPr/>
                </a:tc>
                <a:tc>
                  <a:txBody>
                    <a:bodyPr/>
                    <a:lstStyle/>
                    <a:p>
                      <a:r>
                        <a:rPr lang="en-US" sz="1800" b="1" i="0" kern="1200" dirty="0" smtClean="0">
                          <a:solidFill>
                            <a:schemeClr val="lt1"/>
                          </a:solidFill>
                          <a:effectLst/>
                          <a:latin typeface="+mn-lt"/>
                          <a:ea typeface="+mn-ea"/>
                          <a:cs typeface="+mn-cs"/>
                        </a:rPr>
                        <a:t>During Investigation</a:t>
                      </a:r>
                      <a:endParaRPr lang="en-US" dirty="0"/>
                    </a:p>
                  </a:txBody>
                  <a:tcPr/>
                </a:tc>
                <a:tc>
                  <a:txBody>
                    <a:bodyPr/>
                    <a:lstStyle/>
                    <a:p>
                      <a:r>
                        <a:rPr lang="en-US" sz="1800" b="1" i="0" kern="1200" dirty="0" smtClean="0">
                          <a:solidFill>
                            <a:schemeClr val="lt1"/>
                          </a:solidFill>
                          <a:effectLst/>
                          <a:latin typeface="+mn-lt"/>
                          <a:ea typeface="+mn-ea"/>
                          <a:cs typeface="+mn-cs"/>
                        </a:rPr>
                        <a:t>Post Investigation</a:t>
                      </a:r>
                      <a:endParaRPr lang="en-US" dirty="0"/>
                    </a:p>
                  </a:txBody>
                  <a:tcPr/>
                </a:tc>
              </a:tr>
              <a:tr h="370840">
                <a:tc>
                  <a:txBody>
                    <a:bodyPr/>
                    <a:lstStyle/>
                    <a:p>
                      <a:r>
                        <a:rPr lang="en-US" sz="1800" b="1" i="0" kern="1200" dirty="0" smtClean="0">
                          <a:solidFill>
                            <a:schemeClr val="dk1"/>
                          </a:solidFill>
                          <a:effectLst/>
                          <a:latin typeface="+mn-lt"/>
                          <a:ea typeface="+mn-ea"/>
                          <a:cs typeface="+mn-cs"/>
                        </a:rPr>
                        <a:t>E.</a:t>
                      </a:r>
                      <a:r>
                        <a:rPr lang="en-US" sz="1800" b="0" i="0" kern="1200" dirty="0" smtClean="0">
                          <a:solidFill>
                            <a:schemeClr val="dk1"/>
                          </a:solidFill>
                          <a:effectLst/>
                          <a:latin typeface="+mn-lt"/>
                          <a:ea typeface="+mn-ea"/>
                          <a:cs typeface="+mn-cs"/>
                        </a:rPr>
                        <a:t> At least 2 cases not linked but exposure confirmed for each one outside of school setting</a:t>
                      </a:r>
                      <a:endParaRPr lang="en-US" dirty="0"/>
                    </a:p>
                  </a:txBody>
                  <a:tcPr/>
                </a:tc>
                <a:tc>
                  <a:txBody>
                    <a:bodyPr/>
                    <a:lstStyle/>
                    <a:p>
                      <a:r>
                        <a:rPr lang="en-US" sz="1800" b="1" i="0" kern="1200" dirty="0" smtClean="0">
                          <a:solidFill>
                            <a:schemeClr val="dk1"/>
                          </a:solidFill>
                          <a:effectLst/>
                          <a:latin typeface="+mn-lt"/>
                          <a:ea typeface="+mn-ea"/>
                          <a:cs typeface="+mn-cs"/>
                        </a:rPr>
                        <a:t>Close</a:t>
                      </a:r>
                      <a:r>
                        <a:rPr lang="en-US" sz="1800" b="1" i="0" kern="1200" baseline="0" dirty="0" smtClean="0">
                          <a:solidFill>
                            <a:schemeClr val="dk1"/>
                          </a:solidFill>
                          <a:effectLst/>
                          <a:latin typeface="+mn-lt"/>
                          <a:ea typeface="+mn-ea"/>
                          <a:cs typeface="+mn-cs"/>
                        </a:rPr>
                        <a:t> School</a:t>
                      </a:r>
                      <a:endParaRPr lang="en-US" dirty="0"/>
                    </a:p>
                  </a:txBody>
                  <a:tcPr/>
                </a:tc>
                <a:tc>
                  <a:txBody>
                    <a:bodyPr/>
                    <a:lstStyle/>
                    <a:p>
                      <a:r>
                        <a:rPr lang="en-US" sz="1800" b="0" i="0" kern="1200" dirty="0" smtClean="0">
                          <a:solidFill>
                            <a:schemeClr val="dk1"/>
                          </a:solidFill>
                          <a:effectLst/>
                          <a:latin typeface="+mn-lt"/>
                          <a:ea typeface="+mn-ea"/>
                          <a:cs typeface="+mn-cs"/>
                        </a:rPr>
                        <a:t>School opens post investigation, classrooms remain closed for 14 days</a:t>
                      </a:r>
                      <a:endParaRPr lang="en-US" dirty="0"/>
                    </a:p>
                  </a:txBody>
                  <a:tcPr/>
                </a:tc>
              </a:tr>
              <a:tr h="370840">
                <a:tc>
                  <a:txBody>
                    <a:bodyPr/>
                    <a:lstStyle/>
                    <a:p>
                      <a:r>
                        <a:rPr lang="en-US" sz="1800" b="1" i="0" kern="1200" dirty="0" smtClean="0">
                          <a:solidFill>
                            <a:schemeClr val="dk1"/>
                          </a:solidFill>
                          <a:effectLst/>
                          <a:latin typeface="+mn-lt"/>
                          <a:ea typeface="+mn-ea"/>
                          <a:cs typeface="+mn-cs"/>
                        </a:rPr>
                        <a:t>F.</a:t>
                      </a:r>
                      <a:r>
                        <a:rPr lang="en-US" sz="1800" b="0" i="0" kern="1200" dirty="0" smtClean="0">
                          <a:solidFill>
                            <a:schemeClr val="dk1"/>
                          </a:solidFill>
                          <a:effectLst/>
                          <a:latin typeface="+mn-lt"/>
                          <a:ea typeface="+mn-ea"/>
                          <a:cs typeface="+mn-cs"/>
                        </a:rPr>
                        <a:t> Link unable to be determined</a:t>
                      </a:r>
                      <a:endParaRPr lang="en-US" dirty="0"/>
                    </a:p>
                  </a:txBody>
                  <a:tcPr/>
                </a:tc>
                <a:tc>
                  <a:txBody>
                    <a:bodyPr/>
                    <a:lstStyle/>
                    <a:p>
                      <a:r>
                        <a:rPr lang="en-US" dirty="0" smtClean="0"/>
                        <a:t>Close School</a:t>
                      </a:r>
                      <a:endParaRPr lang="en-US" dirty="0"/>
                    </a:p>
                  </a:txBody>
                  <a:tcPr/>
                </a:tc>
                <a:tc>
                  <a:txBody>
                    <a:bodyPr/>
                    <a:lstStyle/>
                    <a:p>
                      <a:r>
                        <a:rPr lang="en-US" sz="1800" b="0" i="0" kern="1200" dirty="0" smtClean="0">
                          <a:solidFill>
                            <a:schemeClr val="dk1"/>
                          </a:solidFill>
                          <a:effectLst/>
                          <a:latin typeface="+mn-lt"/>
                          <a:ea typeface="+mn-ea"/>
                          <a:cs typeface="+mn-cs"/>
                        </a:rPr>
                        <a:t>Close school for 14 days</a:t>
                      </a:r>
                      <a:endParaRPr lang="en-US" dirty="0"/>
                    </a:p>
                  </a:txBody>
                  <a:tcPr/>
                </a:tc>
              </a:tr>
            </a:tbl>
          </a:graphicData>
        </a:graphic>
      </p:graphicFrame>
      <p:sp>
        <p:nvSpPr>
          <p:cNvPr id="5" name="TextBox 4"/>
          <p:cNvSpPr txBox="1"/>
          <p:nvPr/>
        </p:nvSpPr>
        <p:spPr>
          <a:xfrm>
            <a:off x="553453" y="4620126"/>
            <a:ext cx="8001000" cy="1754326"/>
          </a:xfrm>
          <a:prstGeom prst="rect">
            <a:avLst/>
          </a:prstGeom>
          <a:noFill/>
        </p:spPr>
        <p:txBody>
          <a:bodyPr wrap="square" rtlCol="0">
            <a:spAutoFit/>
          </a:bodyPr>
          <a:lstStyle/>
          <a:p>
            <a:r>
              <a:rPr lang="en-US" dirty="0"/>
              <a:t>Whenever a student is quarantining at home, the expectation is that they continue engaging with learning remotely if they are feeling well enough. If a school is closed, the principal will communicate by 6pm on the night before about the status of opening the next morning, based on the status of the investigation. We will not reopen a school building without confirmation from public health experts that it is safe.</a:t>
            </a:r>
          </a:p>
        </p:txBody>
      </p:sp>
    </p:spTree>
    <p:extLst>
      <p:ext uri="{BB962C8B-B14F-4D97-AF65-F5344CB8AC3E}">
        <p14:creationId xmlns:p14="http://schemas.microsoft.com/office/powerpoint/2010/main" val="458005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659" y="721895"/>
            <a:ext cx="7538859" cy="738664"/>
          </a:xfrm>
          <a:prstGeom prst="rect">
            <a:avLst/>
          </a:prstGeom>
          <a:noFill/>
        </p:spPr>
        <p:txBody>
          <a:bodyPr wrap="none" rtlCol="0">
            <a:spAutoFit/>
          </a:bodyPr>
          <a:lstStyle/>
          <a:p>
            <a:pPr algn="ctr"/>
            <a:r>
              <a:rPr lang="en-US" sz="2400" dirty="0" smtClean="0"/>
              <a:t>Personal Health Measures</a:t>
            </a:r>
            <a:endParaRPr lang="en-US" sz="2400" dirty="0"/>
          </a:p>
          <a:p>
            <a:endParaRPr lang="en-US" dirty="0"/>
          </a:p>
        </p:txBody>
      </p:sp>
      <p:sp>
        <p:nvSpPr>
          <p:cNvPr id="3" name="TextBox 2"/>
          <p:cNvSpPr txBox="1"/>
          <p:nvPr/>
        </p:nvSpPr>
        <p:spPr>
          <a:xfrm>
            <a:off x="601579" y="1323473"/>
            <a:ext cx="8181474" cy="5355312"/>
          </a:xfrm>
          <a:prstGeom prst="rect">
            <a:avLst/>
          </a:prstGeom>
          <a:noFill/>
        </p:spPr>
        <p:txBody>
          <a:bodyPr wrap="square" rtlCol="0">
            <a:spAutoFit/>
          </a:bodyPr>
          <a:lstStyle/>
          <a:p>
            <a:r>
              <a:rPr lang="en-US" dirty="0"/>
              <a:t>We must promote behaviors that reduce the spread of COVID-19.</a:t>
            </a:r>
          </a:p>
          <a:p>
            <a:endParaRPr lang="en-US" dirty="0" smtClean="0"/>
          </a:p>
          <a:p>
            <a:r>
              <a:rPr lang="en-US" u="sng" dirty="0" smtClean="0"/>
              <a:t>Physical </a:t>
            </a:r>
            <a:r>
              <a:rPr lang="en-US" u="sng" dirty="0"/>
              <a:t>Distancing</a:t>
            </a:r>
          </a:p>
          <a:p>
            <a:pPr marL="285750" indent="-285750">
              <a:buFont typeface="Arial" charset="0"/>
              <a:buChar char="•"/>
            </a:pPr>
            <a:r>
              <a:rPr lang="en-US" dirty="0"/>
              <a:t>All individuals in school buildings should remain at least 6 feet apart. </a:t>
            </a:r>
            <a:r>
              <a:rPr lang="en-US" dirty="0" smtClean="0"/>
              <a:t>DOE </a:t>
            </a:r>
            <a:r>
              <a:rPr lang="en-US" dirty="0"/>
              <a:t>will work with schools to create conditions that make physical distancing possible.</a:t>
            </a:r>
          </a:p>
          <a:p>
            <a:r>
              <a:rPr lang="en-US" u="sng" dirty="0"/>
              <a:t>Face Coverings</a:t>
            </a:r>
          </a:p>
          <a:p>
            <a:pPr marL="285750" indent="-285750">
              <a:buFont typeface="Arial" charset="0"/>
              <a:buChar char="•"/>
            </a:pPr>
            <a:r>
              <a:rPr lang="en-US" dirty="0"/>
              <a:t>Face coverings will be required inside school buildings. Exceptions will be developmentally- and age-appropriate, consistent with guidance of health agencies, and paired with increased Personal Protective Equipment (PPE) for staff. NYCDOE is procuring and distributing appropriate PPE for students and staff to use when inside school buildings.</a:t>
            </a:r>
          </a:p>
          <a:p>
            <a:r>
              <a:rPr lang="en-US" u="sng" dirty="0"/>
              <a:t>Handwashing and Hand Sanitizing</a:t>
            </a:r>
          </a:p>
          <a:p>
            <a:pPr marL="285750" indent="-285750">
              <a:buFont typeface="Arial" charset="0"/>
              <a:buChar char="•"/>
            </a:pPr>
            <a:r>
              <a:rPr lang="en-US" dirty="0"/>
              <a:t>There will be increased access and regular opportunities for students and staff to wash hands or use hand sanitizer throughout the day.</a:t>
            </a:r>
          </a:p>
          <a:p>
            <a:r>
              <a:rPr lang="en-US" u="sng" dirty="0"/>
              <a:t>Signage and Floor Markings</a:t>
            </a:r>
          </a:p>
          <a:p>
            <a:pPr marL="285750" indent="-285750">
              <a:buFont typeface="Arial" charset="0"/>
              <a:buChar char="•"/>
            </a:pPr>
            <a:r>
              <a:rPr lang="en-US" dirty="0"/>
              <a:t>Schools will have signage that upholds NYC Health’s Four Core </a:t>
            </a:r>
            <a:r>
              <a:rPr lang="en-US" dirty="0" smtClean="0"/>
              <a:t>Actions</a:t>
            </a:r>
            <a:endParaRPr lang="en-US" dirty="0"/>
          </a:p>
        </p:txBody>
      </p:sp>
    </p:spTree>
    <p:extLst>
      <p:ext uri="{BB962C8B-B14F-4D97-AF65-F5344CB8AC3E}">
        <p14:creationId xmlns:p14="http://schemas.microsoft.com/office/powerpoint/2010/main" val="1644686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9" y="1371600"/>
            <a:ext cx="8590547" cy="1447800"/>
          </a:xfrm>
        </p:spPr>
        <p:txBody>
          <a:bodyPr/>
          <a:lstStyle/>
          <a:p>
            <a:pPr algn="ctr"/>
            <a:r>
              <a:rPr lang="en-US" sz="2800" dirty="0" smtClean="0"/>
              <a:t>Agenda</a:t>
            </a:r>
            <a:br>
              <a:rPr lang="en-US" sz="2800" dirty="0" smtClean="0"/>
            </a:br>
            <a:r>
              <a:rPr lang="en-US" sz="2800" dirty="0" smtClean="0"/>
              <a:t>Preparing  for Returning to School   (2020-21)</a:t>
            </a:r>
            <a:endParaRPr lang="en-US" sz="2800" dirty="0"/>
          </a:p>
        </p:txBody>
      </p:sp>
      <p:sp>
        <p:nvSpPr>
          <p:cNvPr id="3" name="Content Placeholder 2"/>
          <p:cNvSpPr>
            <a:spLocks noGrp="1"/>
          </p:cNvSpPr>
          <p:nvPr>
            <p:ph idx="1"/>
          </p:nvPr>
        </p:nvSpPr>
        <p:spPr>
          <a:xfrm>
            <a:off x="445168" y="2819400"/>
            <a:ext cx="8698832" cy="3930316"/>
          </a:xfrm>
        </p:spPr>
        <p:txBody>
          <a:bodyPr>
            <a:normAutofit fontScale="62500" lnSpcReduction="20000"/>
          </a:bodyPr>
          <a:lstStyle/>
          <a:p>
            <a:r>
              <a:rPr lang="en-US" dirty="0" smtClean="0"/>
              <a:t>Health and Safety</a:t>
            </a:r>
          </a:p>
          <a:p>
            <a:r>
              <a:rPr lang="en-US" dirty="0" smtClean="0"/>
              <a:t>Chancellor’s Models (Blended Learning or Remote Learning)</a:t>
            </a:r>
          </a:p>
          <a:p>
            <a:r>
              <a:rPr lang="en-US" dirty="0" smtClean="0"/>
              <a:t>Parent Selection </a:t>
            </a:r>
          </a:p>
          <a:p>
            <a:pPr lvl="1"/>
            <a:r>
              <a:rPr lang="en-US" dirty="0" smtClean="0"/>
              <a:t>Blended</a:t>
            </a:r>
          </a:p>
          <a:p>
            <a:pPr lvl="1"/>
            <a:r>
              <a:rPr lang="en-US" dirty="0" smtClean="0"/>
              <a:t>Remote</a:t>
            </a:r>
          </a:p>
          <a:p>
            <a:r>
              <a:rPr lang="en-US" dirty="0" smtClean="0"/>
              <a:t>School Readiness</a:t>
            </a:r>
          </a:p>
          <a:p>
            <a:r>
              <a:rPr lang="en-US" dirty="0" smtClean="0"/>
              <a:t>Teaching and Learning</a:t>
            </a:r>
          </a:p>
          <a:p>
            <a:r>
              <a:rPr lang="en-US" dirty="0" smtClean="0"/>
              <a:t>Student Schedules</a:t>
            </a:r>
          </a:p>
          <a:p>
            <a:r>
              <a:rPr lang="en-US" dirty="0" smtClean="0"/>
              <a:t>Getting Ready for School</a:t>
            </a:r>
          </a:p>
          <a:p>
            <a:pPr marL="0" indent="0">
              <a:buNone/>
            </a:pPr>
            <a:endParaRPr lang="en-US" dirty="0" smtClean="0"/>
          </a:p>
          <a:p>
            <a:endParaRPr lang="en-US" dirty="0"/>
          </a:p>
        </p:txBody>
      </p:sp>
    </p:spTree>
    <p:extLst>
      <p:ext uri="{BB962C8B-B14F-4D97-AF65-F5344CB8AC3E}">
        <p14:creationId xmlns:p14="http://schemas.microsoft.com/office/powerpoint/2010/main" val="334930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242" y="1419726"/>
            <a:ext cx="7700211" cy="1754326"/>
          </a:xfrm>
          <a:prstGeom prst="rect">
            <a:avLst/>
          </a:prstGeom>
          <a:noFill/>
        </p:spPr>
        <p:txBody>
          <a:bodyPr wrap="square" rtlCol="0">
            <a:spAutoFit/>
          </a:bodyPr>
          <a:lstStyle/>
          <a:p>
            <a:r>
              <a:rPr lang="en-US" dirty="0"/>
              <a:t>Other health and safety practices, such as minimizing the number of students at work stations to maintain physical distancing of at least 6 feet; labeling and individualizing utensils and tools to the extent possible; prohibiting the use of small spaces (e.g. wash stations, freezers, storage rooms) by more than one student at time, will be implemented. </a:t>
            </a:r>
          </a:p>
        </p:txBody>
      </p:sp>
    </p:spTree>
    <p:extLst>
      <p:ext uri="{BB962C8B-B14F-4D97-AF65-F5344CB8AC3E}">
        <p14:creationId xmlns:p14="http://schemas.microsoft.com/office/powerpoint/2010/main" val="123705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174" y="721895"/>
            <a:ext cx="4309833" cy="461665"/>
          </a:xfrm>
          <a:prstGeom prst="rect">
            <a:avLst/>
          </a:prstGeom>
          <a:noFill/>
        </p:spPr>
        <p:txBody>
          <a:bodyPr wrap="none" rtlCol="0">
            <a:spAutoFit/>
          </a:bodyPr>
          <a:lstStyle/>
          <a:p>
            <a:pPr algn="ctr"/>
            <a:r>
              <a:rPr lang="en-US" sz="2400" dirty="0" smtClean="0"/>
              <a:t>TEACHING AND LEARNING</a:t>
            </a:r>
            <a:endParaRPr lang="en-US" dirty="0"/>
          </a:p>
        </p:txBody>
      </p:sp>
      <p:sp>
        <p:nvSpPr>
          <p:cNvPr id="3" name="TextBox 2"/>
          <p:cNvSpPr txBox="1"/>
          <p:nvPr/>
        </p:nvSpPr>
        <p:spPr>
          <a:xfrm>
            <a:off x="601579" y="1323473"/>
            <a:ext cx="8181474" cy="3416320"/>
          </a:xfrm>
          <a:prstGeom prst="rect">
            <a:avLst/>
          </a:prstGeom>
          <a:noFill/>
        </p:spPr>
        <p:txBody>
          <a:bodyPr wrap="square" rtlCol="0">
            <a:spAutoFit/>
          </a:bodyPr>
          <a:lstStyle/>
          <a:p>
            <a:endParaRPr lang="en-US" dirty="0" smtClean="0"/>
          </a:p>
          <a:p>
            <a:endParaRPr lang="en-US" dirty="0"/>
          </a:p>
          <a:p>
            <a:endParaRPr lang="en-US" dirty="0" smtClean="0"/>
          </a:p>
          <a:p>
            <a:r>
              <a:rPr lang="en-US" dirty="0" smtClean="0"/>
              <a:t>While </a:t>
            </a:r>
            <a:r>
              <a:rPr lang="en-US" dirty="0"/>
              <a:t>there will be some key differences between the two learning models, the expectation for high-quality instruction that is culturally responsive and rigorous remain the same as they always have across the board, for all students</a:t>
            </a:r>
            <a:r>
              <a:rPr lang="en-US" dirty="0" smtClean="0"/>
              <a:t>.</a:t>
            </a:r>
          </a:p>
          <a:p>
            <a:endParaRPr lang="en-US" dirty="0"/>
          </a:p>
          <a:p>
            <a:r>
              <a:rPr lang="en-US" dirty="0" smtClean="0"/>
              <a:t>We will now review some </a:t>
            </a:r>
            <a:r>
              <a:rPr lang="en-US" dirty="0"/>
              <a:t>important information you need to know about how instruction will work in the 2020-21 school year.</a:t>
            </a:r>
          </a:p>
          <a:p>
            <a:endParaRPr lang="en-US" dirty="0"/>
          </a:p>
          <a:p>
            <a:endParaRPr lang="en-US" dirty="0" smtClean="0"/>
          </a:p>
        </p:txBody>
      </p:sp>
      <p:sp>
        <p:nvSpPr>
          <p:cNvPr id="4" name="TextBox 3"/>
          <p:cNvSpPr txBox="1"/>
          <p:nvPr/>
        </p:nvSpPr>
        <p:spPr>
          <a:xfrm>
            <a:off x="601580" y="1183560"/>
            <a:ext cx="7122694" cy="984885"/>
          </a:xfrm>
          <a:prstGeom prst="rect">
            <a:avLst/>
          </a:prstGeom>
          <a:noFill/>
        </p:spPr>
        <p:txBody>
          <a:bodyPr wrap="square" rtlCol="0">
            <a:spAutoFit/>
          </a:bodyPr>
          <a:lstStyle/>
          <a:p>
            <a:pPr algn="ctr"/>
            <a:r>
              <a:rPr lang="en-US" sz="2000" b="1" dirty="0"/>
              <a:t>Nuts and Bolts of Daily Learning for Blended and Remote-Only Instruction </a:t>
            </a:r>
            <a:endParaRPr lang="en-US" sz="2000" b="1" dirty="0" smtClean="0"/>
          </a:p>
          <a:p>
            <a:endParaRPr lang="en-US" b="1" dirty="0"/>
          </a:p>
        </p:txBody>
      </p:sp>
    </p:spTree>
    <p:extLst>
      <p:ext uri="{BB962C8B-B14F-4D97-AF65-F5344CB8AC3E}">
        <p14:creationId xmlns:p14="http://schemas.microsoft.com/office/powerpoint/2010/main" val="1141945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63" y="601579"/>
            <a:ext cx="8277726" cy="2585323"/>
          </a:xfrm>
          <a:prstGeom prst="rect">
            <a:avLst/>
          </a:prstGeom>
          <a:noFill/>
        </p:spPr>
        <p:txBody>
          <a:bodyPr wrap="square" rtlCol="0">
            <a:spAutoFit/>
          </a:bodyPr>
          <a:lstStyle/>
          <a:p>
            <a:pPr lvl="0"/>
            <a:endParaRPr lang="en-US" b="1" dirty="0" smtClean="0"/>
          </a:p>
          <a:p>
            <a:pPr marL="342900" lvl="0" indent="-342900">
              <a:buAutoNum type="arabicPeriod"/>
            </a:pPr>
            <a:r>
              <a:rPr lang="en-US" b="1" u="sng" dirty="0" smtClean="0"/>
              <a:t>Modes </a:t>
            </a:r>
            <a:r>
              <a:rPr lang="en-US" b="1" u="sng" dirty="0"/>
              <a:t>of teaching and learning</a:t>
            </a:r>
            <a:r>
              <a:rPr lang="en-US" b="1" dirty="0"/>
              <a:t>: </a:t>
            </a:r>
          </a:p>
          <a:p>
            <a:pPr marL="742950" lvl="1" indent="-285750">
              <a:buFont typeface="Arial" charset="0"/>
              <a:buChar char="•"/>
            </a:pPr>
            <a:r>
              <a:rPr lang="en-US" dirty="0" smtClean="0"/>
              <a:t>Whether </a:t>
            </a:r>
            <a:r>
              <a:rPr lang="en-US" dirty="0"/>
              <a:t>your child is participating in blended learning or learning 100% remotely, they will receive instruction through both live interaction with their teachers on video and assignments, projects, and work to be </a:t>
            </a:r>
            <a:r>
              <a:rPr lang="en-US" dirty="0" smtClean="0"/>
              <a:t>completed</a:t>
            </a:r>
            <a:r>
              <a:rPr lang="en-US" dirty="0"/>
              <a:t> independently throughout the course of the school day and week</a:t>
            </a:r>
            <a:r>
              <a:rPr lang="en-US" dirty="0" smtClean="0"/>
              <a:t>.</a:t>
            </a:r>
          </a:p>
          <a:p>
            <a:pPr lvl="1"/>
            <a:endParaRPr lang="en-US" dirty="0" smtClean="0"/>
          </a:p>
          <a:p>
            <a:endParaRPr lang="en-US" dirty="0"/>
          </a:p>
        </p:txBody>
      </p:sp>
      <p:sp>
        <p:nvSpPr>
          <p:cNvPr id="3" name="TextBox 2"/>
          <p:cNvSpPr txBox="1"/>
          <p:nvPr/>
        </p:nvSpPr>
        <p:spPr>
          <a:xfrm>
            <a:off x="252663" y="3019926"/>
            <a:ext cx="8277726" cy="2031325"/>
          </a:xfrm>
          <a:prstGeom prst="rect">
            <a:avLst/>
          </a:prstGeom>
          <a:noFill/>
        </p:spPr>
        <p:txBody>
          <a:bodyPr wrap="square" rtlCol="0">
            <a:spAutoFit/>
          </a:bodyPr>
          <a:lstStyle/>
          <a:p>
            <a:pPr lvl="0"/>
            <a:r>
              <a:rPr lang="en-US" b="1" dirty="0" smtClean="0"/>
              <a:t>2. </a:t>
            </a:r>
            <a:r>
              <a:rPr lang="en-US" b="1" u="sng" dirty="0"/>
              <a:t>Live video instruction</a:t>
            </a:r>
            <a:r>
              <a:rPr lang="en-US" b="1" dirty="0"/>
              <a:t>:</a:t>
            </a:r>
            <a:r>
              <a:rPr lang="en-US" dirty="0"/>
              <a:t> </a:t>
            </a:r>
            <a:endParaRPr lang="en-US" dirty="0" smtClean="0"/>
          </a:p>
          <a:p>
            <a:pPr marL="742950" lvl="1" indent="-285750">
              <a:buFont typeface="Arial" charset="0"/>
              <a:buChar char="•"/>
            </a:pPr>
            <a:r>
              <a:rPr lang="en-US" dirty="0" smtClean="0"/>
              <a:t>Different</a:t>
            </a:r>
            <a:r>
              <a:rPr lang="en-US" dirty="0"/>
              <a:t> amounts of live video instruction are appropriate for different age groups. Live video instruction should be delivered in short intervals (15-20 consecutive minutes) throughout the day for young learners, and can increase based on developmental appropriateness and grade-level. More specifics, including time requirements, will be released in the coming days. </a:t>
            </a:r>
          </a:p>
        </p:txBody>
      </p:sp>
      <p:sp>
        <p:nvSpPr>
          <p:cNvPr id="4" name="TextBox 3"/>
          <p:cNvSpPr txBox="1"/>
          <p:nvPr/>
        </p:nvSpPr>
        <p:spPr>
          <a:xfrm>
            <a:off x="252663" y="5305926"/>
            <a:ext cx="8277726" cy="1477328"/>
          </a:xfrm>
          <a:prstGeom prst="rect">
            <a:avLst/>
          </a:prstGeom>
          <a:noFill/>
        </p:spPr>
        <p:txBody>
          <a:bodyPr wrap="square" rtlCol="0">
            <a:spAutoFit/>
          </a:bodyPr>
          <a:lstStyle/>
          <a:p>
            <a:r>
              <a:rPr lang="en-US" b="1" dirty="0" smtClean="0"/>
              <a:t>3. </a:t>
            </a:r>
            <a:r>
              <a:rPr lang="en-US" b="1" u="sng" dirty="0" smtClean="0"/>
              <a:t>Posting </a:t>
            </a:r>
            <a:r>
              <a:rPr lang="en-US" b="1" u="sng" dirty="0"/>
              <a:t>schedules</a:t>
            </a:r>
            <a:r>
              <a:rPr lang="en-US" b="1" dirty="0"/>
              <a:t>: </a:t>
            </a:r>
            <a:endParaRPr lang="en-US" b="1" dirty="0" smtClean="0"/>
          </a:p>
          <a:p>
            <a:pPr marL="742950" lvl="1" indent="-285750">
              <a:buFont typeface="Arial" charset="0"/>
              <a:buChar char="•"/>
            </a:pPr>
            <a:r>
              <a:rPr lang="en-US" dirty="0" smtClean="0"/>
              <a:t>Schedules </a:t>
            </a:r>
            <a:r>
              <a:rPr lang="en-US" dirty="0"/>
              <a:t>for all students – those fully remote as well as those participating in blended learning – will be posted with enough time for parents to plan their work and family commitments accordingly. </a:t>
            </a:r>
          </a:p>
        </p:txBody>
      </p:sp>
    </p:spTree>
    <p:extLst>
      <p:ext uri="{BB962C8B-B14F-4D97-AF65-F5344CB8AC3E}">
        <p14:creationId xmlns:p14="http://schemas.microsoft.com/office/powerpoint/2010/main" val="318657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821" y="1034716"/>
            <a:ext cx="8434137" cy="5355312"/>
          </a:xfrm>
          <a:prstGeom prst="rect">
            <a:avLst/>
          </a:prstGeom>
          <a:noFill/>
        </p:spPr>
        <p:txBody>
          <a:bodyPr wrap="square" rtlCol="0">
            <a:spAutoFit/>
          </a:bodyPr>
          <a:lstStyle/>
          <a:p>
            <a:pPr lvl="0"/>
            <a:r>
              <a:rPr lang="en-US" b="1" dirty="0" smtClean="0"/>
              <a:t>4. </a:t>
            </a:r>
            <a:r>
              <a:rPr lang="en-US" b="1" u="sng" dirty="0" smtClean="0"/>
              <a:t>One-on-One </a:t>
            </a:r>
            <a:r>
              <a:rPr lang="en-US" b="1" u="sng" dirty="0"/>
              <a:t>Teacher Support</a:t>
            </a:r>
            <a:r>
              <a:rPr lang="en-US" b="1" dirty="0"/>
              <a:t>:</a:t>
            </a:r>
            <a:r>
              <a:rPr lang="en-US" dirty="0"/>
              <a:t> </a:t>
            </a:r>
            <a:endParaRPr lang="en-US" dirty="0" smtClean="0"/>
          </a:p>
          <a:p>
            <a:pPr marL="742950" lvl="1" indent="-285750">
              <a:buFont typeface="Arial" charset="0"/>
              <a:buChar char="•"/>
            </a:pPr>
            <a:r>
              <a:rPr lang="en-US" dirty="0" smtClean="0"/>
              <a:t>Teachers </a:t>
            </a:r>
            <a:r>
              <a:rPr lang="en-US" dirty="0"/>
              <a:t>will have 20 minutes of office hours every day to engage students and families via video conference or telephone. </a:t>
            </a:r>
            <a:endParaRPr lang="en-US" dirty="0" smtClean="0"/>
          </a:p>
          <a:p>
            <a:pPr marL="742950" lvl="1" indent="-285750">
              <a:buFont typeface="Arial" charset="0"/>
              <a:buChar char="•"/>
            </a:pPr>
            <a:r>
              <a:rPr lang="en-US" dirty="0" smtClean="0"/>
              <a:t>Teachers </a:t>
            </a:r>
            <a:r>
              <a:rPr lang="en-US" dirty="0"/>
              <a:t>will offer support and guidance and provide updates related to student progress and learning.</a:t>
            </a:r>
            <a:endParaRPr lang="en-US" sz="1400" dirty="0"/>
          </a:p>
          <a:p>
            <a:pPr lvl="0"/>
            <a:endParaRPr lang="en-US" b="1" dirty="0" smtClean="0"/>
          </a:p>
          <a:p>
            <a:pPr lvl="0"/>
            <a:r>
              <a:rPr lang="en-US" b="1" dirty="0" smtClean="0"/>
              <a:t>5. </a:t>
            </a:r>
            <a:r>
              <a:rPr lang="en-US" b="1" u="sng" dirty="0" smtClean="0"/>
              <a:t>Lunch </a:t>
            </a:r>
            <a:r>
              <a:rPr lang="en-US" b="1" u="sng" dirty="0"/>
              <a:t>in the Classroom</a:t>
            </a:r>
            <a:r>
              <a:rPr lang="en-US" b="1" dirty="0"/>
              <a:t>: </a:t>
            </a:r>
            <a:endParaRPr lang="en-US" b="1" dirty="0" smtClean="0"/>
          </a:p>
          <a:p>
            <a:pPr marL="742950" lvl="1" indent="-285750">
              <a:buFont typeface="Arial" charset="0"/>
              <a:buChar char="•"/>
            </a:pPr>
            <a:r>
              <a:rPr lang="en-US" dirty="0" smtClean="0"/>
              <a:t>In-person </a:t>
            </a:r>
            <a:r>
              <a:rPr lang="en-US" dirty="0"/>
              <a:t>student lunch will be modeled off of our Breakfast in the Classroom program. This will allow students to eat lunch during one of their regularly scheduled instructional periods, while receiving instruction related to the class scheduled for that time. All health and safety guidelines for in-person learning will be maintained during this time, which will be staggered throughout the school day from </a:t>
            </a:r>
            <a:r>
              <a:rPr lang="en-US" dirty="0" smtClean="0"/>
              <a:t>10AM–2PM.</a:t>
            </a:r>
            <a:endParaRPr lang="en-US" sz="1400" dirty="0"/>
          </a:p>
          <a:p>
            <a:pPr marL="1200150" lvl="2" indent="-285750">
              <a:buFont typeface="Arial" charset="0"/>
              <a:buChar char="•"/>
            </a:pPr>
            <a:r>
              <a:rPr lang="en-US" dirty="0" smtClean="0"/>
              <a:t>In </a:t>
            </a:r>
            <a:r>
              <a:rPr lang="en-US" dirty="0"/>
              <a:t>elementary schools, students will engage in an instructional activity that is fun, engaging and enriching, such as interactive read-</a:t>
            </a:r>
            <a:r>
              <a:rPr lang="en-US" dirty="0" err="1"/>
              <a:t>alouds</a:t>
            </a:r>
            <a:r>
              <a:rPr lang="en-US" dirty="0"/>
              <a:t>, social-emotional learning, content through music, etc.</a:t>
            </a:r>
            <a:endParaRPr lang="en-US" sz="1400" dirty="0"/>
          </a:p>
          <a:p>
            <a:endParaRPr lang="en-US" dirty="0"/>
          </a:p>
        </p:txBody>
      </p:sp>
    </p:spTree>
    <p:extLst>
      <p:ext uri="{BB962C8B-B14F-4D97-AF65-F5344CB8AC3E}">
        <p14:creationId xmlns:p14="http://schemas.microsoft.com/office/powerpoint/2010/main" val="613230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758" y="394692"/>
            <a:ext cx="8434137" cy="6463308"/>
          </a:xfrm>
          <a:prstGeom prst="rect">
            <a:avLst/>
          </a:prstGeom>
          <a:noFill/>
        </p:spPr>
        <p:txBody>
          <a:bodyPr wrap="square" rtlCol="0">
            <a:spAutoFit/>
          </a:bodyPr>
          <a:lstStyle/>
          <a:p>
            <a:pPr lvl="0"/>
            <a:r>
              <a:rPr lang="en-US" b="1" dirty="0" smtClean="0"/>
              <a:t>6. </a:t>
            </a:r>
            <a:r>
              <a:rPr lang="en-US" b="1" u="sng" dirty="0" smtClean="0"/>
              <a:t>Community-Building</a:t>
            </a:r>
            <a:r>
              <a:rPr lang="en-US" b="1" dirty="0"/>
              <a:t>:</a:t>
            </a:r>
            <a:r>
              <a:rPr lang="en-US" dirty="0"/>
              <a:t> All students will start and close their day with a routine that builds community, centers the day, and sets them up for success. This will provide all students with the same type of community- and relationship-building that is an integral part of a typical school experience. </a:t>
            </a:r>
            <a:endParaRPr lang="en-US" dirty="0" smtClean="0"/>
          </a:p>
          <a:p>
            <a:pPr lvl="0"/>
            <a:endParaRPr lang="en-US" dirty="0"/>
          </a:p>
          <a:p>
            <a:pPr lvl="0"/>
            <a:r>
              <a:rPr lang="en-US" b="1" dirty="0" smtClean="0"/>
              <a:t>7. </a:t>
            </a:r>
            <a:r>
              <a:rPr lang="en-US" b="1" u="sng" dirty="0" smtClean="0"/>
              <a:t>Social-emotional</a:t>
            </a:r>
            <a:r>
              <a:rPr lang="en-US" b="1" u="sng" dirty="0"/>
              <a:t> support</a:t>
            </a:r>
            <a:r>
              <a:rPr lang="en-US" b="1" dirty="0"/>
              <a:t>: </a:t>
            </a:r>
            <a:r>
              <a:rPr lang="en-US" dirty="0"/>
              <a:t>Social-emotional activities should be integrated into academic subjects to the greatest extent possible throughout the </a:t>
            </a:r>
            <a:r>
              <a:rPr lang="en-US" dirty="0" smtClean="0"/>
              <a:t>day.</a:t>
            </a:r>
            <a:endParaRPr lang="en-US" dirty="0"/>
          </a:p>
          <a:p>
            <a:pPr lvl="0"/>
            <a:endParaRPr lang="en-US" b="1" dirty="0" smtClean="0"/>
          </a:p>
          <a:p>
            <a:pPr lvl="0"/>
            <a:r>
              <a:rPr lang="en-US" b="1" dirty="0" smtClean="0"/>
              <a:t>8. </a:t>
            </a:r>
            <a:r>
              <a:rPr lang="en-US" b="1" u="sng" dirty="0" smtClean="0"/>
              <a:t>Teachers</a:t>
            </a:r>
            <a:r>
              <a:rPr lang="en-US" b="1" dirty="0"/>
              <a:t>: </a:t>
            </a:r>
            <a:r>
              <a:rPr lang="en-US" dirty="0"/>
              <a:t>Students engaging in remote learning, will, for the most part, be taught by teachers from their school. While there may be some limited exceptions on a school-by-school basis, parents can expect their children to be assigned teachers from their school when they receive their full schedule before the school year begins.</a:t>
            </a:r>
          </a:p>
          <a:p>
            <a:endParaRPr lang="en-US" dirty="0" smtClean="0"/>
          </a:p>
          <a:p>
            <a:pPr lvl="0"/>
            <a:r>
              <a:rPr lang="en-US" b="1" dirty="0" smtClean="0"/>
              <a:t>9. </a:t>
            </a:r>
            <a:r>
              <a:rPr lang="en-US" b="1" u="sng" dirty="0" smtClean="0"/>
              <a:t>Grading</a:t>
            </a:r>
            <a:r>
              <a:rPr lang="en-US" b="1" dirty="0"/>
              <a:t>: </a:t>
            </a:r>
            <a:r>
              <a:rPr lang="en-US" dirty="0"/>
              <a:t>Students engaged in remote learning must meet the same academic policies as students engaged in blended learning. Student grades must be based on student demonstration of the learning standards and competencies addressed in the remote or blended course. </a:t>
            </a:r>
            <a:r>
              <a:rPr lang="en-US" dirty="0" smtClean="0"/>
              <a:t>These</a:t>
            </a:r>
            <a:r>
              <a:rPr lang="en-US" dirty="0"/>
              <a:t> may include projects, exams administered within or outside the online platform, portfolios, and other measures of student mastery.</a:t>
            </a:r>
          </a:p>
          <a:p>
            <a:endParaRPr lang="en-US" dirty="0"/>
          </a:p>
        </p:txBody>
      </p:sp>
    </p:spTree>
    <p:extLst>
      <p:ext uri="{BB962C8B-B14F-4D97-AF65-F5344CB8AC3E}">
        <p14:creationId xmlns:p14="http://schemas.microsoft.com/office/powerpoint/2010/main" val="125829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1179095"/>
            <a:ext cx="8289758" cy="5355312"/>
          </a:xfrm>
          <a:prstGeom prst="rect">
            <a:avLst/>
          </a:prstGeom>
          <a:noFill/>
        </p:spPr>
        <p:txBody>
          <a:bodyPr wrap="square" rtlCol="0">
            <a:spAutoFit/>
          </a:bodyPr>
          <a:lstStyle/>
          <a:p>
            <a:r>
              <a:rPr lang="en-US" dirty="0" smtClean="0"/>
              <a:t>GOOGLE CLASSROOM-learning platform.</a:t>
            </a:r>
          </a:p>
          <a:p>
            <a:endParaRPr lang="en-US" dirty="0"/>
          </a:p>
          <a:p>
            <a:r>
              <a:rPr lang="en-US" dirty="0" smtClean="0"/>
              <a:t>To </a:t>
            </a:r>
            <a:r>
              <a:rPr lang="en-US" dirty="0"/>
              <a:t>facilitate remote learning, students can access multiple educational applications—such as G Suite, Microsoft O365, and Zoom—using secure central accounts. </a:t>
            </a:r>
            <a:endParaRPr lang="en-US" dirty="0" smtClean="0"/>
          </a:p>
          <a:p>
            <a:endParaRPr lang="en-US" dirty="0"/>
          </a:p>
          <a:p>
            <a:r>
              <a:rPr lang="en-US" dirty="0" smtClean="0"/>
              <a:t>Ensure students have their DOE student accounts.</a:t>
            </a:r>
          </a:p>
          <a:p>
            <a:r>
              <a:rPr lang="en-US" dirty="0" smtClean="0"/>
              <a:t>Link in chat or contact </a:t>
            </a:r>
            <a:r>
              <a:rPr lang="en-US" dirty="0" err="1" smtClean="0"/>
              <a:t>Giorgina</a:t>
            </a:r>
            <a:r>
              <a:rPr lang="en-US" dirty="0" smtClean="0"/>
              <a:t> Rodriguez, Parent Coordinator for more information. </a:t>
            </a:r>
            <a:endParaRPr lang="en-US" dirty="0"/>
          </a:p>
          <a:p>
            <a:endParaRPr lang="en-US" dirty="0"/>
          </a:p>
          <a:p>
            <a:r>
              <a:rPr lang="en-US" b="1" u="sng" dirty="0"/>
              <a:t>Arts Education</a:t>
            </a:r>
          </a:p>
          <a:p>
            <a:r>
              <a:rPr lang="en-US" dirty="0"/>
              <a:t>The arts—dance, moving image, music, theater, and visual arts—are core content and play an important role in nurturing students’ social-emotional well-being. They will be taught as part of blended and remote learning </a:t>
            </a:r>
            <a:r>
              <a:rPr lang="en-US" dirty="0" smtClean="0"/>
              <a:t>models. </a:t>
            </a:r>
          </a:p>
          <a:p>
            <a:r>
              <a:rPr lang="en-US" b="1" u="sng" dirty="0" smtClean="0"/>
              <a:t>Physical </a:t>
            </a:r>
            <a:r>
              <a:rPr lang="en-US" b="1" u="sng" dirty="0"/>
              <a:t>Education</a:t>
            </a:r>
          </a:p>
          <a:p>
            <a:r>
              <a:rPr lang="en-US" dirty="0"/>
              <a:t>Standards-based PE </a:t>
            </a:r>
            <a:r>
              <a:rPr lang="en-US" dirty="0" smtClean="0"/>
              <a:t>will be </a:t>
            </a:r>
            <a:r>
              <a:rPr lang="en-US" dirty="0"/>
              <a:t>provided to students to support their academic development and their physical, mental and emotional well-being. </a:t>
            </a:r>
          </a:p>
        </p:txBody>
      </p:sp>
    </p:spTree>
    <p:extLst>
      <p:ext uri="{BB962C8B-B14F-4D97-AF65-F5344CB8AC3E}">
        <p14:creationId xmlns:p14="http://schemas.microsoft.com/office/powerpoint/2010/main" val="476501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182" y="769475"/>
            <a:ext cx="7530267" cy="1107996"/>
          </a:xfrm>
          <a:prstGeom prst="rect">
            <a:avLst/>
          </a:prstGeom>
          <a:noFill/>
        </p:spPr>
        <p:txBody>
          <a:bodyPr wrap="none" rtlCol="0">
            <a:spAutoFit/>
          </a:bodyPr>
          <a:lstStyle/>
          <a:p>
            <a:pPr algn="ctr"/>
            <a:r>
              <a:rPr lang="en-US" sz="2400" b="1" dirty="0"/>
              <a:t>Supporting Multilingual </a:t>
            </a:r>
            <a:r>
              <a:rPr lang="en-US" sz="2400" b="1" dirty="0" smtClean="0"/>
              <a:t>Learners</a:t>
            </a:r>
          </a:p>
          <a:p>
            <a:pPr algn="ctr"/>
            <a:r>
              <a:rPr lang="en-US" sz="2400" b="1" dirty="0" smtClean="0"/>
              <a:t>English </a:t>
            </a:r>
            <a:r>
              <a:rPr lang="en-US" sz="2400" b="1" dirty="0"/>
              <a:t>Language Learners (MLLs/ELLs)</a:t>
            </a:r>
          </a:p>
          <a:p>
            <a:endParaRPr lang="en-US" dirty="0"/>
          </a:p>
        </p:txBody>
      </p:sp>
      <p:sp>
        <p:nvSpPr>
          <p:cNvPr id="3" name="TextBox 2"/>
          <p:cNvSpPr txBox="1"/>
          <p:nvPr/>
        </p:nvSpPr>
        <p:spPr>
          <a:xfrm>
            <a:off x="216568" y="1323473"/>
            <a:ext cx="8566485" cy="4093428"/>
          </a:xfrm>
          <a:prstGeom prst="rect">
            <a:avLst/>
          </a:prstGeom>
          <a:noFill/>
        </p:spPr>
        <p:txBody>
          <a:bodyPr wrap="square" rtlCol="0">
            <a:spAutoFit/>
          </a:bodyPr>
          <a:lstStyle/>
          <a:p>
            <a:endParaRPr lang="en-US" sz="2000" u="sng" dirty="0" smtClean="0"/>
          </a:p>
          <a:p>
            <a:pPr marL="342900" indent="-342900">
              <a:buFont typeface="Arial" charset="0"/>
              <a:buChar char="•"/>
            </a:pPr>
            <a:r>
              <a:rPr lang="en-US" sz="2000" dirty="0"/>
              <a:t>English Language Learners and former English Language Learners (that exited services in 2019 or later) will continue to receive English as a New Language instruction from a teacher who is certified in English to Speakers of Other Languages (ESOL</a:t>
            </a:r>
            <a:r>
              <a:rPr lang="en-US" sz="2000" dirty="0" smtClean="0"/>
              <a:t>).</a:t>
            </a:r>
          </a:p>
          <a:p>
            <a:pPr marL="342900" indent="-342900">
              <a:buFont typeface="Arial" charset="0"/>
              <a:buChar char="•"/>
            </a:pPr>
            <a:endParaRPr lang="en-US" sz="2000" dirty="0"/>
          </a:p>
          <a:p>
            <a:r>
              <a:rPr lang="en-US" sz="2000" dirty="0"/>
              <a:t>Due to COVID-19, the annual NYSESLAT was not administered during Spring 2020. As a result, MLLs/ELLs will be served in the 2020-2021 school year according </a:t>
            </a:r>
            <a:r>
              <a:rPr lang="en-US" sz="2000" dirty="0" smtClean="0"/>
              <a:t>to their English language proficiency level </a:t>
            </a:r>
            <a:r>
              <a:rPr lang="en-US" sz="2000" dirty="0"/>
              <a:t>from the 2019-2020 school year when </a:t>
            </a:r>
            <a:r>
              <a:rPr lang="en-US" sz="2000" dirty="0" smtClean="0"/>
              <a:t>available</a:t>
            </a:r>
          </a:p>
          <a:p>
            <a:endParaRPr lang="en-US" sz="2000" dirty="0"/>
          </a:p>
          <a:p>
            <a:endParaRPr lang="en-US" sz="2000" dirty="0"/>
          </a:p>
        </p:txBody>
      </p:sp>
    </p:spTree>
    <p:extLst>
      <p:ext uri="{BB962C8B-B14F-4D97-AF65-F5344CB8AC3E}">
        <p14:creationId xmlns:p14="http://schemas.microsoft.com/office/powerpoint/2010/main" val="869039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453" y="613610"/>
            <a:ext cx="8289757" cy="5539978"/>
          </a:xfrm>
          <a:prstGeom prst="rect">
            <a:avLst/>
          </a:prstGeom>
          <a:noFill/>
        </p:spPr>
        <p:txBody>
          <a:bodyPr wrap="square" rtlCol="0">
            <a:spAutoFit/>
          </a:bodyPr>
          <a:lstStyle/>
          <a:p>
            <a:r>
              <a:rPr lang="en-US" sz="2400" b="1" dirty="0"/>
              <a:t>The Identification Process for English Language Learners </a:t>
            </a:r>
          </a:p>
          <a:p>
            <a:endParaRPr lang="en-US" dirty="0" smtClean="0"/>
          </a:p>
          <a:p>
            <a:pPr marL="285750" indent="-285750">
              <a:buFont typeface="Arial" charset="0"/>
              <a:buChar char="•"/>
            </a:pPr>
            <a:r>
              <a:rPr lang="en-US" dirty="0"/>
              <a:t>As a result of the transition to remote learning in Spring 2020, students that enrolled after March 16, 2020 or during the summer, the timeline for the English Language Learner identification process has been extended to 30 school days after the start of the 2020-2021 school year. </a:t>
            </a:r>
            <a:endParaRPr lang="en-US" dirty="0" smtClean="0"/>
          </a:p>
          <a:p>
            <a:endParaRPr lang="en-US" dirty="0"/>
          </a:p>
          <a:p>
            <a:pPr marL="285750" indent="-285750">
              <a:buFont typeface="Arial" charset="0"/>
              <a:buChar char="•"/>
            </a:pPr>
            <a:r>
              <a:rPr lang="en-US" dirty="0"/>
              <a:t>For students who are matriculating into kindergarten or students who enroll within the first 20 school days of the 2020-2021 school year, the timeline for the English Language Learner identification process is also extended to 30 school days within the student’s first day of enrollment. </a:t>
            </a:r>
            <a:endParaRPr lang="en-US" dirty="0" smtClean="0"/>
          </a:p>
          <a:p>
            <a:pPr marL="285750" indent="-285750">
              <a:buFont typeface="Arial" charset="0"/>
              <a:buChar char="•"/>
            </a:pPr>
            <a:endParaRPr lang="en-US" dirty="0" smtClean="0"/>
          </a:p>
          <a:p>
            <a:pPr marL="285750" indent="-285750">
              <a:buFont typeface="Arial" charset="0"/>
              <a:buChar char="•"/>
            </a:pPr>
            <a:r>
              <a:rPr lang="en-US" dirty="0"/>
              <a:t>After the English Language Learner identification process, families will receive written notice, in their preferred language, stating whether their child is entitled to ELL services. To request an appeal, families must send a written request to their school.</a:t>
            </a:r>
          </a:p>
        </p:txBody>
      </p:sp>
    </p:spTree>
    <p:extLst>
      <p:ext uri="{BB962C8B-B14F-4D97-AF65-F5344CB8AC3E}">
        <p14:creationId xmlns:p14="http://schemas.microsoft.com/office/powerpoint/2010/main" val="534074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42" y="625642"/>
            <a:ext cx="8361947" cy="6370975"/>
          </a:xfrm>
          <a:prstGeom prst="rect">
            <a:avLst/>
          </a:prstGeom>
          <a:noFill/>
        </p:spPr>
        <p:txBody>
          <a:bodyPr wrap="square" rtlCol="0">
            <a:spAutoFit/>
          </a:bodyPr>
          <a:lstStyle/>
          <a:p>
            <a:pPr algn="ctr"/>
            <a:r>
              <a:rPr lang="en-US" sz="2400" dirty="0"/>
              <a:t>Supporting Students with </a:t>
            </a:r>
            <a:r>
              <a:rPr lang="en-US" sz="2400" dirty="0" smtClean="0"/>
              <a:t>Disabilities</a:t>
            </a:r>
          </a:p>
          <a:p>
            <a:pPr algn="ctr"/>
            <a:endParaRPr lang="en-US" sz="2400" dirty="0"/>
          </a:p>
          <a:p>
            <a:endParaRPr lang="en-US" dirty="0"/>
          </a:p>
          <a:p>
            <a:r>
              <a:rPr lang="en-US" dirty="0" smtClean="0"/>
              <a:t>We will make continuous improvements for our Special Needs populations as guidance from the Department of Education is released.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8179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831" y="842210"/>
            <a:ext cx="7892716" cy="5539978"/>
          </a:xfrm>
          <a:prstGeom prst="rect">
            <a:avLst/>
          </a:prstGeom>
          <a:noFill/>
        </p:spPr>
        <p:txBody>
          <a:bodyPr wrap="square" rtlCol="0">
            <a:spAutoFit/>
          </a:bodyPr>
          <a:lstStyle/>
          <a:p>
            <a:pPr algn="ctr"/>
            <a:r>
              <a:rPr lang="en-US" sz="2400" b="1" dirty="0" smtClean="0"/>
              <a:t>Bussing</a:t>
            </a:r>
          </a:p>
          <a:p>
            <a:pPr algn="ctr"/>
            <a:endParaRPr lang="en-US" b="1" dirty="0"/>
          </a:p>
          <a:p>
            <a:pPr marL="285750" indent="-285750">
              <a:buFont typeface="Arial" charset="0"/>
              <a:buChar char="•"/>
            </a:pPr>
            <a:r>
              <a:rPr lang="en-US" dirty="0"/>
              <a:t>Social distancing requirements will reduce the typical school bus capacity to approximately 25% of its normal operating passenger capacity. The only exception to this will be students from the same household who will be seated with each other and will still be required to wear face masks. </a:t>
            </a:r>
            <a:endParaRPr lang="en-US" dirty="0" smtClean="0"/>
          </a:p>
          <a:p>
            <a:pPr marL="285750" indent="-285750">
              <a:buFont typeface="Arial" charset="0"/>
              <a:buChar char="•"/>
            </a:pPr>
            <a:r>
              <a:rPr lang="en-US" dirty="0" smtClean="0"/>
              <a:t>Seating </a:t>
            </a:r>
            <a:r>
              <a:rPr lang="en-US" dirty="0"/>
              <a:t>on the bus will be clearly marked to designate which seats may be used and which seats will be blocked off for social distancing. </a:t>
            </a:r>
            <a:endParaRPr lang="en-US" dirty="0" smtClean="0"/>
          </a:p>
          <a:p>
            <a:pPr marL="285750" indent="-285750">
              <a:buFont typeface="Arial" charset="0"/>
              <a:buChar char="•"/>
            </a:pPr>
            <a:r>
              <a:rPr lang="en-US" dirty="0" smtClean="0"/>
              <a:t>Families </a:t>
            </a:r>
            <a:r>
              <a:rPr lang="en-US" dirty="0"/>
              <a:t>will be notified prior to the start of school as to what the seat designators will look like so that they can instruct their children prior to boarding the bus. </a:t>
            </a:r>
            <a:endParaRPr lang="en-US" dirty="0" smtClean="0"/>
          </a:p>
          <a:p>
            <a:pPr marL="285750" indent="-285750">
              <a:buFont typeface="Arial" charset="0"/>
              <a:buChar char="•"/>
            </a:pPr>
            <a:r>
              <a:rPr lang="en-US" dirty="0" smtClean="0"/>
              <a:t>Wherever </a:t>
            </a:r>
            <a:r>
              <a:rPr lang="en-US" dirty="0"/>
              <a:t>possible, individual bus route rosters will be scrutinized to attempt to seat individuals in proximity to the rear emergency exit that are capable of operating it. </a:t>
            </a:r>
          </a:p>
          <a:p>
            <a:pPr marL="285750" indent="-285750">
              <a:buFont typeface="Arial" charset="0"/>
              <a:buChar char="•"/>
            </a:pPr>
            <a:endParaRPr lang="en-US" dirty="0" smtClean="0"/>
          </a:p>
          <a:p>
            <a:pPr algn="ctr"/>
            <a:r>
              <a:rPr lang="en-US" sz="2400" dirty="0" smtClean="0"/>
              <a:t>Additional </a:t>
            </a:r>
            <a:r>
              <a:rPr lang="en-US" sz="2400" dirty="0"/>
              <a:t>busing guidance is forthcoming.</a:t>
            </a:r>
          </a:p>
          <a:p>
            <a:endParaRPr lang="en-US" dirty="0"/>
          </a:p>
        </p:txBody>
      </p:sp>
    </p:spTree>
    <p:extLst>
      <p:ext uri="{BB962C8B-B14F-4D97-AF65-F5344CB8AC3E}">
        <p14:creationId xmlns:p14="http://schemas.microsoft.com/office/powerpoint/2010/main" val="912999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086" y="697832"/>
            <a:ext cx="4192173" cy="738664"/>
          </a:xfrm>
          <a:prstGeom prst="rect">
            <a:avLst/>
          </a:prstGeom>
          <a:noFill/>
        </p:spPr>
        <p:txBody>
          <a:bodyPr wrap="none" rtlCol="0">
            <a:spAutoFit/>
          </a:bodyPr>
          <a:lstStyle/>
          <a:p>
            <a:pPr algn="ctr"/>
            <a:r>
              <a:rPr lang="en-US" sz="2400" dirty="0" smtClean="0"/>
              <a:t>Guiding Principals (slide 1)</a:t>
            </a:r>
            <a:endParaRPr lang="en-US" sz="2400" dirty="0"/>
          </a:p>
          <a:p>
            <a:endParaRPr lang="en-US" dirty="0"/>
          </a:p>
        </p:txBody>
      </p:sp>
      <p:sp>
        <p:nvSpPr>
          <p:cNvPr id="3" name="TextBox 2"/>
          <p:cNvSpPr txBox="1"/>
          <p:nvPr/>
        </p:nvSpPr>
        <p:spPr>
          <a:xfrm>
            <a:off x="601579" y="1323473"/>
            <a:ext cx="8181474" cy="4862870"/>
          </a:xfrm>
          <a:prstGeom prst="rect">
            <a:avLst/>
          </a:prstGeom>
          <a:noFill/>
        </p:spPr>
        <p:txBody>
          <a:bodyPr wrap="square" rtlCol="0">
            <a:spAutoFit/>
          </a:bodyPr>
          <a:lstStyle/>
          <a:p>
            <a:r>
              <a:rPr lang="en-US" sz="2000" dirty="0"/>
              <a:t>Our planning for the 2020-21 School Year centers on key values that guide all our work and decision-making. They are</a:t>
            </a:r>
            <a:r>
              <a:rPr lang="en-US" sz="2000" dirty="0" smtClean="0"/>
              <a:t>:</a:t>
            </a:r>
          </a:p>
          <a:p>
            <a:endParaRPr lang="en-US" dirty="0"/>
          </a:p>
          <a:p>
            <a:pPr marL="285750" lvl="0" indent="-285750">
              <a:buFont typeface="Arial" charset="0"/>
              <a:buChar char="•"/>
            </a:pPr>
            <a:r>
              <a:rPr lang="en-US" b="1" u="sng" dirty="0"/>
              <a:t>Physical and mental health</a:t>
            </a:r>
            <a:r>
              <a:rPr lang="en-US" b="1" dirty="0"/>
              <a:t> </a:t>
            </a:r>
            <a:r>
              <a:rPr lang="en-US" dirty="0"/>
              <a:t>of our students, teachers, staff, and families;</a:t>
            </a:r>
          </a:p>
          <a:p>
            <a:pPr marL="285750" lvl="0" indent="-285750">
              <a:buFont typeface="Arial" charset="0"/>
              <a:buChar char="•"/>
            </a:pPr>
            <a:r>
              <a:rPr lang="en-US" b="1" u="sng" dirty="0"/>
              <a:t>Greater equity</a:t>
            </a:r>
            <a:r>
              <a:rPr lang="en-US" dirty="0"/>
              <a:t> among students with respect to the education they receive and the learning environment in which they receive it—whether virtual or in-person</a:t>
            </a:r>
            <a:r>
              <a:rPr lang="en-US" dirty="0" smtClean="0"/>
              <a:t>;</a:t>
            </a:r>
            <a:endParaRPr lang="en-US" dirty="0"/>
          </a:p>
          <a:p>
            <a:pPr marL="285750" lvl="0" indent="-285750">
              <a:buFont typeface="Arial" charset="0"/>
              <a:buChar char="•"/>
            </a:pPr>
            <a:r>
              <a:rPr lang="en-US" b="1" u="sng" dirty="0"/>
              <a:t>Academic achievement</a:t>
            </a:r>
            <a:r>
              <a:rPr lang="en-US" dirty="0"/>
              <a:t> for students through </a:t>
            </a:r>
            <a:r>
              <a:rPr lang="en-US" b="1" u="sng" dirty="0"/>
              <a:t>high-quality instruction, tailored enrichment, and culturally responsive educational practices</a:t>
            </a:r>
            <a:r>
              <a:rPr lang="en-US" dirty="0"/>
              <a:t> that allow students to see themselves reflected in the materials and lessons of their education;</a:t>
            </a:r>
          </a:p>
          <a:p>
            <a:pPr marL="285750" lvl="0" indent="-285750">
              <a:buFont typeface="Arial" charset="0"/>
              <a:buChar char="•"/>
            </a:pPr>
            <a:r>
              <a:rPr lang="en-US" b="1" u="sng" dirty="0"/>
              <a:t>Social-emotional and trauma-informed</a:t>
            </a:r>
            <a:r>
              <a:rPr lang="en-US" u="sng" dirty="0"/>
              <a:t> </a:t>
            </a:r>
            <a:r>
              <a:rPr lang="en-US" dirty="0"/>
              <a:t>support for all students;</a:t>
            </a:r>
          </a:p>
          <a:p>
            <a:pPr marL="285750" lvl="0" indent="-285750">
              <a:buFont typeface="Arial" charset="0"/>
              <a:buChar char="•"/>
            </a:pPr>
            <a:r>
              <a:rPr lang="en-US" b="1" u="sng" dirty="0"/>
              <a:t>Community and continuity</a:t>
            </a:r>
            <a:r>
              <a:rPr lang="en-US" dirty="0"/>
              <a:t> all year among students, and between students and teachers/staff;</a:t>
            </a:r>
          </a:p>
          <a:p>
            <a:pPr marL="285750" lvl="0" indent="-285750">
              <a:buFont typeface="Arial" charset="0"/>
              <a:buChar char="•"/>
            </a:pPr>
            <a:r>
              <a:rPr lang="en-US" b="1" u="sng" dirty="0"/>
              <a:t>Priority support for students and families who have trouble accessing and engaging in remote learning</a:t>
            </a:r>
            <a:r>
              <a:rPr lang="en-US" b="1" dirty="0" smtClean="0"/>
              <a:t>;</a:t>
            </a:r>
            <a:endParaRPr lang="en-US" dirty="0"/>
          </a:p>
        </p:txBody>
      </p:sp>
    </p:spTree>
    <p:extLst>
      <p:ext uri="{BB962C8B-B14F-4D97-AF65-F5344CB8AC3E}">
        <p14:creationId xmlns:p14="http://schemas.microsoft.com/office/powerpoint/2010/main" val="89144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3" y="154333"/>
            <a:ext cx="8903367" cy="7571303"/>
          </a:xfrm>
          <a:prstGeom prst="rect">
            <a:avLst/>
          </a:prstGeom>
          <a:noFill/>
        </p:spPr>
        <p:txBody>
          <a:bodyPr wrap="square" rtlCol="0">
            <a:spAutoFit/>
          </a:bodyPr>
          <a:lstStyle/>
          <a:p>
            <a:pPr algn="ctr"/>
            <a:r>
              <a:rPr lang="en-US" sz="2400" b="1" dirty="0"/>
              <a:t>SCHOOL PROGRAMING </a:t>
            </a:r>
            <a:r>
              <a:rPr lang="en-US" sz="2400" b="1" dirty="0" smtClean="0"/>
              <a:t>MODELS </a:t>
            </a:r>
            <a:endParaRPr lang="en-US" sz="2400" dirty="0"/>
          </a:p>
          <a:p>
            <a:pPr algn="ctr"/>
            <a:r>
              <a:rPr lang="en-US" sz="2400" b="1" dirty="0" smtClean="0"/>
              <a:t>KEY </a:t>
            </a:r>
            <a:r>
              <a:rPr lang="en-US" sz="2400" b="1" dirty="0"/>
              <a:t>TENETS OF PLAN </a:t>
            </a:r>
            <a:endParaRPr lang="en-US" sz="2400" dirty="0"/>
          </a:p>
          <a:p>
            <a:endParaRPr lang="en-US" sz="2400" dirty="0" smtClean="0"/>
          </a:p>
          <a:p>
            <a:r>
              <a:rPr lang="en-US" sz="2000" dirty="0"/>
              <a:t>To accommodate health and safety measures, as well as staffing and capacity constraints, we are planning for a cohort- based approach whereby students rotate between in- person and remote learning</a:t>
            </a:r>
            <a:r>
              <a:rPr lang="en-US" sz="2000" dirty="0" smtClean="0"/>
              <a:t>.</a:t>
            </a:r>
            <a:endParaRPr lang="en-US" sz="2400" dirty="0" smtClean="0"/>
          </a:p>
          <a:p>
            <a:endParaRPr lang="en-US" sz="2400" u="sng" dirty="0" smtClean="0"/>
          </a:p>
          <a:p>
            <a:r>
              <a:rPr lang="en-US" sz="2400" u="sng" dirty="0" smtClean="0"/>
              <a:t>DOE Parent Surveys:</a:t>
            </a:r>
          </a:p>
          <a:p>
            <a:pPr marL="342900" indent="-342900">
              <a:buFont typeface="Arial" charset="0"/>
              <a:buChar char="•"/>
            </a:pPr>
            <a:r>
              <a:rPr lang="en-US" sz="2000" dirty="0" smtClean="0"/>
              <a:t>	Families </a:t>
            </a:r>
            <a:r>
              <a:rPr lang="en-US" sz="2000" dirty="0"/>
              <a:t>can choose full-time remote learning at </a:t>
            </a:r>
            <a:r>
              <a:rPr lang="en-US" sz="2000" b="1" u="sng" dirty="0"/>
              <a:t>any time</a:t>
            </a:r>
            <a:r>
              <a:rPr lang="en-US" sz="2000" dirty="0"/>
              <a:t>, </a:t>
            </a:r>
            <a:r>
              <a:rPr lang="en-US" sz="2000" u="sng" dirty="0"/>
              <a:t>for any reason</a:t>
            </a:r>
            <a:r>
              <a:rPr lang="en-US" sz="2000" dirty="0"/>
              <a:t>, using </a:t>
            </a:r>
            <a:r>
              <a:rPr lang="en-US" sz="2000" dirty="0" smtClean="0"/>
              <a:t>the Learning Preference link provided in chat or contact </a:t>
            </a:r>
            <a:r>
              <a:rPr lang="en-US" sz="2000" dirty="0" err="1" smtClean="0"/>
              <a:t>Giorgina</a:t>
            </a:r>
            <a:r>
              <a:rPr lang="en-US" sz="2000" dirty="0" smtClean="0"/>
              <a:t> Rodriguez, Parent Coordinator for link.</a:t>
            </a:r>
          </a:p>
          <a:p>
            <a:endParaRPr lang="en-US" sz="2000" dirty="0" smtClean="0"/>
          </a:p>
          <a:p>
            <a:pPr marL="800100" lvl="1" indent="-342900">
              <a:buFont typeface="Arial" charset="0"/>
              <a:buChar char="•"/>
            </a:pPr>
            <a:r>
              <a:rPr lang="en-US" dirty="0"/>
              <a:t>Families who choose full-time remote learning will be able to reevaluate their choice during </a:t>
            </a:r>
            <a:r>
              <a:rPr lang="en-US" u="sng" dirty="0"/>
              <a:t>certain</a:t>
            </a:r>
            <a:r>
              <a:rPr lang="en-US" dirty="0"/>
              <a:t> set time periods to change their preference and have their child to receive in-person instruction </a:t>
            </a:r>
            <a:r>
              <a:rPr lang="en-US" dirty="0" smtClean="0"/>
              <a:t>instead</a:t>
            </a:r>
            <a:r>
              <a:rPr lang="en-US" dirty="0"/>
              <a:t>.</a:t>
            </a:r>
            <a:endParaRPr lang="en-US" dirty="0" smtClean="0"/>
          </a:p>
          <a:p>
            <a:pPr marL="742950" lvl="1" indent="-285750">
              <a:buFont typeface="Arial" charset="0"/>
              <a:buChar char="•"/>
            </a:pPr>
            <a:r>
              <a:rPr lang="en-US" dirty="0" smtClean="0"/>
              <a:t>When </a:t>
            </a:r>
            <a:r>
              <a:rPr lang="en-US" dirty="0"/>
              <a:t>families choose to switch their student to in-person instruction, schools will make every effort to accommodate these requests based on programming and space capacity.</a:t>
            </a:r>
          </a:p>
          <a:p>
            <a:pPr marL="742950" lvl="1" indent="-285750">
              <a:buFont typeface="Arial" charset="0"/>
              <a:buChar char="•"/>
            </a:pPr>
            <a:r>
              <a:rPr lang="en-US" dirty="0"/>
              <a:t>The window will close at least two weeks prior to when the student would switch to in-person instruction to allow schools and families sufficient time to prepare.</a:t>
            </a:r>
          </a:p>
          <a:p>
            <a:pPr marL="800100" lvl="1" indent="-342900">
              <a:buFont typeface="Arial" charset="0"/>
              <a:buChar char="•"/>
            </a:pPr>
            <a:endParaRPr lang="en-US" sz="2000" dirty="0"/>
          </a:p>
          <a:p>
            <a:pPr marL="800100" lvl="1" indent="-342900">
              <a:buFont typeface="Arial" charset="0"/>
              <a:buChar char="•"/>
            </a:pPr>
            <a:endParaRPr lang="en-US" sz="2000" dirty="0" smtClean="0"/>
          </a:p>
          <a:p>
            <a:endParaRPr lang="en-US" sz="2400" dirty="0"/>
          </a:p>
        </p:txBody>
      </p:sp>
    </p:spTree>
    <p:extLst>
      <p:ext uri="{BB962C8B-B14F-4D97-AF65-F5344CB8AC3E}">
        <p14:creationId xmlns:p14="http://schemas.microsoft.com/office/powerpoint/2010/main" val="44771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747" y="-156411"/>
            <a:ext cx="5787190" cy="830997"/>
          </a:xfrm>
          <a:prstGeom prst="rect">
            <a:avLst/>
          </a:prstGeom>
          <a:noFill/>
        </p:spPr>
        <p:txBody>
          <a:bodyPr wrap="square" rtlCol="0">
            <a:spAutoFit/>
          </a:bodyPr>
          <a:lstStyle/>
          <a:p>
            <a:pPr algn="ctr"/>
            <a:r>
              <a:rPr lang="en-US" sz="2400" dirty="0" smtClean="0"/>
              <a:t> </a:t>
            </a:r>
          </a:p>
          <a:p>
            <a:pPr algn="ctr"/>
            <a:r>
              <a:rPr lang="en-US" sz="2400" dirty="0" smtClean="0"/>
              <a:t>PS 108 Space Data</a:t>
            </a:r>
            <a:endParaRPr lang="en-US" sz="2400" dirty="0"/>
          </a:p>
        </p:txBody>
      </p:sp>
      <p:sp>
        <p:nvSpPr>
          <p:cNvPr id="3" name="TextBox 2"/>
          <p:cNvSpPr txBox="1"/>
          <p:nvPr/>
        </p:nvSpPr>
        <p:spPr>
          <a:xfrm>
            <a:off x="288758" y="674586"/>
            <a:ext cx="8530389" cy="5355312"/>
          </a:xfrm>
          <a:prstGeom prst="rect">
            <a:avLst/>
          </a:prstGeom>
          <a:noFill/>
        </p:spPr>
        <p:txBody>
          <a:bodyPr wrap="square" rtlCol="0">
            <a:spAutoFit/>
          </a:bodyPr>
          <a:lstStyle/>
          <a:p>
            <a:pPr lvl="0"/>
            <a:r>
              <a:rPr lang="en-US" dirty="0" smtClean="0"/>
              <a:t>With </a:t>
            </a:r>
            <a:r>
              <a:rPr lang="en-US" dirty="0"/>
              <a:t>social distancing, median range of 9-12 students per classroom (actual number varies by size). </a:t>
            </a:r>
          </a:p>
          <a:p>
            <a:endParaRPr lang="en-US" dirty="0" smtClean="0"/>
          </a:p>
          <a:p>
            <a:r>
              <a:rPr lang="en-US" dirty="0"/>
              <a:t>Based on local constraints, schools determined a split model from a set of choices from the Chancellor.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8/28: Schools can notify parents</a:t>
            </a:r>
          </a:p>
          <a:p>
            <a:r>
              <a:rPr lang="en-US" dirty="0"/>
              <a:t>8/28: School plans are posted</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2116078"/>
            <a:ext cx="8855242" cy="4656728"/>
          </a:xfrm>
          <a:prstGeom prst="rect">
            <a:avLst/>
          </a:prstGeom>
        </p:spPr>
      </p:pic>
    </p:spTree>
    <p:extLst>
      <p:ext uri="{BB962C8B-B14F-4D97-AF65-F5344CB8AC3E}">
        <p14:creationId xmlns:p14="http://schemas.microsoft.com/office/powerpoint/2010/main" val="2460634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22" y="838200"/>
            <a:ext cx="8723870" cy="5822092"/>
          </a:xfrm>
          <a:prstGeom prst="rect">
            <a:avLst/>
          </a:prstGeom>
        </p:spPr>
      </p:pic>
    </p:spTree>
    <p:extLst>
      <p:ext uri="{BB962C8B-B14F-4D97-AF65-F5344CB8AC3E}">
        <p14:creationId xmlns:p14="http://schemas.microsoft.com/office/powerpoint/2010/main" val="617324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46" y="863600"/>
            <a:ext cx="8625016" cy="5438346"/>
          </a:xfrm>
          <a:prstGeom prst="rect">
            <a:avLst/>
          </a:prstGeom>
        </p:spPr>
      </p:pic>
    </p:spTree>
    <p:extLst>
      <p:ext uri="{BB962C8B-B14F-4D97-AF65-F5344CB8AC3E}">
        <p14:creationId xmlns:p14="http://schemas.microsoft.com/office/powerpoint/2010/main" val="876734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2" y="889000"/>
            <a:ext cx="8711513" cy="5388232"/>
          </a:xfrm>
          <a:prstGeom prst="rect">
            <a:avLst/>
          </a:prstGeom>
        </p:spPr>
      </p:pic>
    </p:spTree>
    <p:extLst>
      <p:ext uri="{BB962C8B-B14F-4D97-AF65-F5344CB8AC3E}">
        <p14:creationId xmlns:p14="http://schemas.microsoft.com/office/powerpoint/2010/main" val="1385456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2" y="850900"/>
            <a:ext cx="8587946" cy="5451046"/>
          </a:xfrm>
          <a:prstGeom prst="rect">
            <a:avLst/>
          </a:prstGeom>
        </p:spPr>
      </p:pic>
    </p:spTree>
    <p:extLst>
      <p:ext uri="{BB962C8B-B14F-4D97-AF65-F5344CB8AC3E}">
        <p14:creationId xmlns:p14="http://schemas.microsoft.com/office/powerpoint/2010/main" val="191864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97" y="345988"/>
            <a:ext cx="8217244" cy="9602629"/>
          </a:xfrm>
          <a:prstGeom prst="rect">
            <a:avLst/>
          </a:prstGeom>
          <a:noFill/>
        </p:spPr>
        <p:txBody>
          <a:bodyPr wrap="square" rtlCol="0">
            <a:spAutoFit/>
          </a:bodyPr>
          <a:lstStyle/>
          <a:p>
            <a:pPr algn="ctr"/>
            <a:r>
              <a:rPr lang="en-US" sz="2400" dirty="0" smtClean="0"/>
              <a:t>Frequently asked questions</a:t>
            </a:r>
          </a:p>
          <a:p>
            <a:pPr algn="ctr"/>
            <a:endParaRPr lang="en-US" dirty="0"/>
          </a:p>
          <a:p>
            <a:pPr marL="342900" indent="-342900">
              <a:buAutoNum type="arabicPeriod"/>
            </a:pPr>
            <a:r>
              <a:rPr lang="en-US" dirty="0" smtClean="0"/>
              <a:t>Will </a:t>
            </a:r>
            <a:r>
              <a:rPr lang="en-US" dirty="0"/>
              <a:t>remote learning have more "live" teaching than it did last year</a:t>
            </a:r>
            <a:r>
              <a:rPr lang="en-US" dirty="0" smtClean="0"/>
              <a:t>?</a:t>
            </a:r>
          </a:p>
          <a:p>
            <a:endParaRPr lang="en-US" dirty="0"/>
          </a:p>
          <a:p>
            <a:r>
              <a:rPr lang="en-US" dirty="0"/>
              <a:t>2. Will the school be safe for the children</a:t>
            </a:r>
            <a:r>
              <a:rPr lang="en-US" dirty="0" smtClean="0"/>
              <a:t>?</a:t>
            </a:r>
          </a:p>
          <a:p>
            <a:endParaRPr lang="en-US" dirty="0"/>
          </a:p>
          <a:p>
            <a:r>
              <a:rPr lang="en-US" dirty="0"/>
              <a:t>3. Will there be safety protocols put in place? Some cannot make decisions unless they know the plan</a:t>
            </a:r>
            <a:r>
              <a:rPr lang="en-US" dirty="0" smtClean="0"/>
              <a:t>.</a:t>
            </a:r>
          </a:p>
          <a:p>
            <a:endParaRPr lang="en-US" dirty="0"/>
          </a:p>
          <a:p>
            <a:r>
              <a:rPr lang="en-US" dirty="0"/>
              <a:t>4. How many children will be in each class</a:t>
            </a:r>
            <a:r>
              <a:rPr lang="en-US" dirty="0" smtClean="0"/>
              <a:t>?</a:t>
            </a:r>
          </a:p>
          <a:p>
            <a:endParaRPr lang="en-US" dirty="0"/>
          </a:p>
          <a:p>
            <a:r>
              <a:rPr lang="en-US" dirty="0"/>
              <a:t>5. Will masks be required all day? </a:t>
            </a:r>
            <a:endParaRPr lang="en-US" dirty="0" smtClean="0"/>
          </a:p>
          <a:p>
            <a:endParaRPr lang="en-US" dirty="0"/>
          </a:p>
          <a:p>
            <a:r>
              <a:rPr lang="en-US" dirty="0"/>
              <a:t>6. Will they be able to switch from blended learning to remote and vice versa at any point throughout the year</a:t>
            </a:r>
            <a:r>
              <a:rPr lang="en-US" dirty="0" smtClean="0"/>
              <a:t>?</a:t>
            </a:r>
          </a:p>
          <a:p>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val="3033277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547" y="1828800"/>
            <a:ext cx="8253664" cy="707886"/>
          </a:xfrm>
          <a:prstGeom prst="rect">
            <a:avLst/>
          </a:prstGeom>
          <a:noFill/>
        </p:spPr>
        <p:txBody>
          <a:bodyPr wrap="square" rtlCol="0">
            <a:spAutoFit/>
          </a:bodyPr>
          <a:lstStyle/>
          <a:p>
            <a:pPr algn="ctr"/>
            <a:r>
              <a:rPr lang="en-US" sz="4000" dirty="0" smtClean="0"/>
              <a:t>THANK YOU!!</a:t>
            </a:r>
            <a:endParaRPr lang="en-US" sz="4000" dirty="0"/>
          </a:p>
        </p:txBody>
      </p:sp>
    </p:spTree>
    <p:extLst>
      <p:ext uri="{BB962C8B-B14F-4D97-AF65-F5344CB8AC3E}">
        <p14:creationId xmlns:p14="http://schemas.microsoft.com/office/powerpoint/2010/main" val="3506597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086" y="697832"/>
            <a:ext cx="4192173" cy="738664"/>
          </a:xfrm>
          <a:prstGeom prst="rect">
            <a:avLst/>
          </a:prstGeom>
          <a:noFill/>
        </p:spPr>
        <p:txBody>
          <a:bodyPr wrap="none" rtlCol="0">
            <a:spAutoFit/>
          </a:bodyPr>
          <a:lstStyle/>
          <a:p>
            <a:pPr algn="ctr"/>
            <a:r>
              <a:rPr lang="en-US" sz="2400" dirty="0" smtClean="0"/>
              <a:t>Guiding Principals (slide 2)</a:t>
            </a:r>
            <a:endParaRPr lang="en-US" sz="2400" dirty="0"/>
          </a:p>
          <a:p>
            <a:endParaRPr lang="en-US" dirty="0"/>
          </a:p>
        </p:txBody>
      </p:sp>
      <p:sp>
        <p:nvSpPr>
          <p:cNvPr id="3" name="TextBox 2"/>
          <p:cNvSpPr txBox="1"/>
          <p:nvPr/>
        </p:nvSpPr>
        <p:spPr>
          <a:xfrm>
            <a:off x="601579" y="1323473"/>
            <a:ext cx="8181474" cy="3477875"/>
          </a:xfrm>
          <a:prstGeom prst="rect">
            <a:avLst/>
          </a:prstGeom>
          <a:noFill/>
        </p:spPr>
        <p:txBody>
          <a:bodyPr wrap="square" rtlCol="0">
            <a:spAutoFit/>
          </a:bodyPr>
          <a:lstStyle/>
          <a:p>
            <a:r>
              <a:rPr lang="en-US" sz="2000" dirty="0"/>
              <a:t>Our planning for the 2020-21 School Year centers on key values that guide all our work and decision-making. They are:</a:t>
            </a:r>
          </a:p>
          <a:p>
            <a:pPr lvl="0"/>
            <a:endParaRPr lang="en-US" b="1" dirty="0" smtClean="0"/>
          </a:p>
          <a:p>
            <a:pPr marL="285750" lvl="0" indent="-285750">
              <a:buFont typeface="Arial" charset="0"/>
              <a:buChar char="•"/>
            </a:pPr>
            <a:r>
              <a:rPr lang="en-US" b="1" u="sng" dirty="0" smtClean="0"/>
              <a:t>Deeper </a:t>
            </a:r>
            <a:r>
              <a:rPr lang="en-US" b="1" u="sng" dirty="0"/>
              <a:t>empowerment of our families</a:t>
            </a:r>
            <a:r>
              <a:rPr lang="en-US" dirty="0"/>
              <a:t> as essential partners in their children’s education</a:t>
            </a:r>
          </a:p>
          <a:p>
            <a:pPr marL="285750" lvl="0" indent="-285750">
              <a:buFont typeface="Arial" charset="0"/>
              <a:buChar char="•"/>
            </a:pPr>
            <a:r>
              <a:rPr lang="en-US" dirty="0"/>
              <a:t>Frequent, consistent, and transparent </a:t>
            </a:r>
            <a:r>
              <a:rPr lang="en-US" b="1" u="sng" dirty="0"/>
              <a:t>communication</a:t>
            </a:r>
            <a:r>
              <a:rPr lang="en-US" dirty="0"/>
              <a:t> with families, schools, and partners;</a:t>
            </a:r>
          </a:p>
          <a:p>
            <a:pPr marL="285750" lvl="0" indent="-285750">
              <a:buFont typeface="Arial" charset="0"/>
              <a:buChar char="•"/>
            </a:pPr>
            <a:r>
              <a:rPr lang="en-US" b="1" u="sng" dirty="0"/>
              <a:t>Clear guidance</a:t>
            </a:r>
            <a:r>
              <a:rPr lang="en-US" dirty="0"/>
              <a:t> for schools in balance with the necessary </a:t>
            </a:r>
            <a:r>
              <a:rPr lang="en-US" b="1" u="sng" dirty="0"/>
              <a:t>flexibility</a:t>
            </a:r>
            <a:r>
              <a:rPr lang="en-US" dirty="0"/>
              <a:t> to meet the needs of their particular school community; and</a:t>
            </a:r>
          </a:p>
          <a:p>
            <a:pPr marL="285750" lvl="0" indent="-285750">
              <a:buFont typeface="Arial" charset="0"/>
              <a:buChar char="•"/>
            </a:pPr>
            <a:r>
              <a:rPr lang="en-US" dirty="0"/>
              <a:t>Commitment to </a:t>
            </a:r>
            <a:r>
              <a:rPr lang="en-US" b="1" u="sng" dirty="0"/>
              <a:t>continuous improvement</a:t>
            </a:r>
            <a:r>
              <a:rPr lang="en-US" dirty="0"/>
              <a:t>; flexibility in response to evolving public health, budgetary, and environmental conditions; and sustained fulfillment of the needs of students, families, and staff.</a:t>
            </a:r>
          </a:p>
        </p:txBody>
      </p:sp>
    </p:spTree>
    <p:extLst>
      <p:ext uri="{BB962C8B-B14F-4D97-AF65-F5344CB8AC3E}">
        <p14:creationId xmlns:p14="http://schemas.microsoft.com/office/powerpoint/2010/main" val="214300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806" y="673769"/>
            <a:ext cx="6887527" cy="738664"/>
          </a:xfrm>
          <a:prstGeom prst="rect">
            <a:avLst/>
          </a:prstGeom>
          <a:noFill/>
        </p:spPr>
        <p:txBody>
          <a:bodyPr wrap="none" rtlCol="0">
            <a:spAutoFit/>
          </a:bodyPr>
          <a:lstStyle/>
          <a:p>
            <a:pPr algn="ctr"/>
            <a:r>
              <a:rPr lang="en-US" sz="2400" dirty="0" smtClean="0"/>
              <a:t>Health and Safety-Opening the School</a:t>
            </a:r>
            <a:endParaRPr lang="en-US" sz="2400" dirty="0"/>
          </a:p>
          <a:p>
            <a:endParaRPr lang="en-US" dirty="0"/>
          </a:p>
        </p:txBody>
      </p:sp>
      <p:sp>
        <p:nvSpPr>
          <p:cNvPr id="3" name="TextBox 2"/>
          <p:cNvSpPr txBox="1"/>
          <p:nvPr/>
        </p:nvSpPr>
        <p:spPr>
          <a:xfrm>
            <a:off x="601579" y="1323473"/>
            <a:ext cx="8181474" cy="4678204"/>
          </a:xfrm>
          <a:prstGeom prst="rect">
            <a:avLst/>
          </a:prstGeom>
          <a:noFill/>
        </p:spPr>
        <p:txBody>
          <a:bodyPr wrap="square" rtlCol="0">
            <a:spAutoFit/>
          </a:bodyPr>
          <a:lstStyle/>
          <a:p>
            <a:pPr>
              <a:lnSpc>
                <a:spcPct val="200000"/>
              </a:lnSpc>
            </a:pPr>
            <a:endParaRPr lang="en-US" sz="2000" dirty="0" smtClean="0">
              <a:solidFill>
                <a:schemeClr val="accent1"/>
              </a:solidFill>
            </a:endParaRPr>
          </a:p>
          <a:p>
            <a:pPr marL="342900" lvl="0" indent="-342900">
              <a:lnSpc>
                <a:spcPct val="200000"/>
              </a:lnSpc>
              <a:buFont typeface="+mj-lt"/>
              <a:buAutoNum type="arabicPeriod"/>
            </a:pPr>
            <a:r>
              <a:rPr lang="en-US" sz="2000" dirty="0">
                <a:solidFill>
                  <a:schemeClr val="accent1"/>
                </a:solidFill>
                <a:hlinkClick r:id="rId2"/>
              </a:rPr>
              <a:t>Thresholds for Opening and Closing Schools  </a:t>
            </a:r>
            <a:endParaRPr lang="en-US" sz="2000" dirty="0">
              <a:solidFill>
                <a:schemeClr val="accent1"/>
              </a:solidFill>
            </a:endParaRPr>
          </a:p>
          <a:p>
            <a:pPr marL="342900" lvl="0" indent="-342900">
              <a:lnSpc>
                <a:spcPct val="200000"/>
              </a:lnSpc>
              <a:buFont typeface="+mj-lt"/>
              <a:buAutoNum type="arabicPeriod"/>
            </a:pPr>
            <a:r>
              <a:rPr lang="en-US" sz="2000" dirty="0">
                <a:solidFill>
                  <a:schemeClr val="accent1"/>
                </a:solidFill>
                <a:hlinkClick r:id="rId3"/>
              </a:rPr>
              <a:t>Building Preparations Prior to Schools Reopening </a:t>
            </a:r>
            <a:endParaRPr lang="en-US" sz="2000" dirty="0">
              <a:solidFill>
                <a:schemeClr val="accent1"/>
              </a:solidFill>
            </a:endParaRPr>
          </a:p>
          <a:p>
            <a:pPr marL="342900" lvl="0" indent="-342900">
              <a:lnSpc>
                <a:spcPct val="200000"/>
              </a:lnSpc>
              <a:buFont typeface="+mj-lt"/>
              <a:buAutoNum type="arabicPeriod"/>
            </a:pPr>
            <a:r>
              <a:rPr lang="en-US" sz="2000" dirty="0">
                <a:solidFill>
                  <a:schemeClr val="accent1"/>
                </a:solidFill>
                <a:hlinkClick r:id="rId4"/>
              </a:rPr>
              <a:t>Food Services </a:t>
            </a:r>
            <a:endParaRPr lang="en-US" sz="2000" dirty="0">
              <a:solidFill>
                <a:schemeClr val="accent1"/>
              </a:solidFill>
            </a:endParaRPr>
          </a:p>
          <a:p>
            <a:pPr marL="342900" lvl="0" indent="-342900">
              <a:lnSpc>
                <a:spcPct val="200000"/>
              </a:lnSpc>
              <a:buFont typeface="+mj-lt"/>
              <a:buAutoNum type="arabicPeriod"/>
            </a:pPr>
            <a:r>
              <a:rPr lang="en-US" sz="2000" dirty="0">
                <a:solidFill>
                  <a:schemeClr val="accent1"/>
                </a:solidFill>
                <a:hlinkClick r:id="rId5"/>
              </a:rPr>
              <a:t>Building Safety Measures </a:t>
            </a:r>
            <a:endParaRPr lang="en-US" sz="2000" dirty="0">
              <a:solidFill>
                <a:schemeClr val="accent1"/>
              </a:solidFill>
            </a:endParaRPr>
          </a:p>
          <a:p>
            <a:pPr marL="342900" lvl="0" indent="-342900">
              <a:lnSpc>
                <a:spcPct val="200000"/>
              </a:lnSpc>
              <a:buFont typeface="+mj-lt"/>
              <a:buAutoNum type="arabicPeriod"/>
            </a:pPr>
            <a:r>
              <a:rPr lang="en-US" sz="2000" dirty="0">
                <a:solidFill>
                  <a:schemeClr val="accent1"/>
                </a:solidFill>
                <a:hlinkClick r:id="rId6"/>
              </a:rPr>
              <a:t>Testing and Tracing </a:t>
            </a:r>
            <a:endParaRPr lang="en-US" sz="2000" dirty="0">
              <a:solidFill>
                <a:schemeClr val="accent1"/>
              </a:solidFill>
            </a:endParaRPr>
          </a:p>
          <a:p>
            <a:pPr marL="342900" lvl="0" indent="-342900">
              <a:lnSpc>
                <a:spcPct val="200000"/>
              </a:lnSpc>
              <a:buFont typeface="+mj-lt"/>
              <a:buAutoNum type="arabicPeriod"/>
            </a:pPr>
            <a:r>
              <a:rPr lang="en-US" sz="2000" dirty="0">
                <a:solidFill>
                  <a:schemeClr val="accent1"/>
                </a:solidFill>
                <a:hlinkClick r:id="rId7"/>
              </a:rPr>
              <a:t>Personal Health Measures </a:t>
            </a:r>
            <a:endParaRPr lang="en-US" sz="2000"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86041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578" y="697832"/>
            <a:ext cx="6795194" cy="738664"/>
          </a:xfrm>
          <a:prstGeom prst="rect">
            <a:avLst/>
          </a:prstGeom>
          <a:noFill/>
        </p:spPr>
        <p:txBody>
          <a:bodyPr wrap="none" rtlCol="0">
            <a:spAutoFit/>
          </a:bodyPr>
          <a:lstStyle/>
          <a:p>
            <a:pPr algn="ctr"/>
            <a:r>
              <a:rPr lang="en-US" sz="2400" dirty="0" smtClean="0"/>
              <a:t>Thresholds for Opening and Closing Schools</a:t>
            </a:r>
            <a:endParaRPr lang="en-US" sz="2400" dirty="0"/>
          </a:p>
          <a:p>
            <a:endParaRPr lang="en-US" dirty="0"/>
          </a:p>
        </p:txBody>
      </p:sp>
      <p:sp>
        <p:nvSpPr>
          <p:cNvPr id="3" name="TextBox 2"/>
          <p:cNvSpPr txBox="1"/>
          <p:nvPr/>
        </p:nvSpPr>
        <p:spPr>
          <a:xfrm>
            <a:off x="601579" y="1323473"/>
            <a:ext cx="8181474" cy="4401205"/>
          </a:xfrm>
          <a:prstGeom prst="rect">
            <a:avLst/>
          </a:prstGeom>
          <a:noFill/>
        </p:spPr>
        <p:txBody>
          <a:bodyPr wrap="square" rtlCol="0">
            <a:spAutoFit/>
          </a:bodyPr>
          <a:lstStyle/>
          <a:p>
            <a:endParaRPr lang="en-US" sz="2000" u="sng" dirty="0" smtClean="0"/>
          </a:p>
          <a:p>
            <a:r>
              <a:rPr lang="en-US" sz="2000" u="sng" dirty="0" smtClean="0"/>
              <a:t>Threshold </a:t>
            </a:r>
            <a:r>
              <a:rPr lang="en-US" sz="2000" u="sng" dirty="0"/>
              <a:t>for Reopening Schools</a:t>
            </a:r>
            <a:r>
              <a:rPr lang="en-US" sz="2000" dirty="0"/>
              <a:t> </a:t>
            </a:r>
            <a:r>
              <a:rPr lang="en-US" sz="2000" dirty="0" smtClean="0"/>
              <a:t>In </a:t>
            </a:r>
            <a:r>
              <a:rPr lang="en-US" sz="2000" dirty="0"/>
              <a:t>order for schools to reopen, New York City must meet the following</a:t>
            </a:r>
            <a:r>
              <a:rPr lang="en-US" sz="2000" dirty="0" smtClean="0"/>
              <a:t>:</a:t>
            </a:r>
          </a:p>
          <a:p>
            <a:endParaRPr lang="en-US" sz="2000" dirty="0"/>
          </a:p>
          <a:p>
            <a:pPr marL="342900" lvl="0" indent="-342900">
              <a:buFont typeface="Arial" charset="0"/>
              <a:buChar char="•"/>
            </a:pPr>
            <a:r>
              <a:rPr lang="en-US" sz="2000" dirty="0"/>
              <a:t>The percent of positive tests in New York City is less than 3% using a 7-day rolling average. If we cross this threshold, we will not reopen.</a:t>
            </a:r>
          </a:p>
          <a:p>
            <a:endParaRPr lang="en-US" sz="2000" dirty="0" smtClean="0"/>
          </a:p>
          <a:p>
            <a:r>
              <a:rPr lang="en-US" sz="2000" u="sng" dirty="0" smtClean="0"/>
              <a:t>Threshold </a:t>
            </a:r>
            <a:r>
              <a:rPr lang="en-US" sz="2000" u="sng" dirty="0"/>
              <a:t>for Closing Schools </a:t>
            </a:r>
            <a:r>
              <a:rPr lang="en-US" sz="2000" dirty="0" smtClean="0"/>
              <a:t>Schools </a:t>
            </a:r>
            <a:r>
              <a:rPr lang="en-US" sz="2000" dirty="0"/>
              <a:t>will need to close if New York City meets the following</a:t>
            </a:r>
            <a:r>
              <a:rPr lang="en-US" sz="2000" dirty="0" smtClean="0"/>
              <a:t>:</a:t>
            </a:r>
          </a:p>
          <a:p>
            <a:endParaRPr lang="en-US" sz="2000" dirty="0"/>
          </a:p>
          <a:p>
            <a:pPr marL="342900" lvl="0" indent="-342900">
              <a:buFont typeface="Arial" charset="0"/>
              <a:buChar char="•"/>
            </a:pPr>
            <a:r>
              <a:rPr lang="en-US" sz="2000" dirty="0"/>
              <a:t>The percent of positive tests in New York City is equal to or greater than 3% using a 7-day rolling average. If we cross this threshold, schools will close</a:t>
            </a:r>
            <a:r>
              <a:rPr lang="en-US" sz="2000" dirty="0" smtClean="0"/>
              <a:t>.</a:t>
            </a:r>
            <a:endParaRPr lang="en-US" sz="2000" dirty="0"/>
          </a:p>
        </p:txBody>
      </p:sp>
    </p:spTree>
    <p:extLst>
      <p:ext uri="{BB962C8B-B14F-4D97-AF65-F5344CB8AC3E}">
        <p14:creationId xmlns:p14="http://schemas.microsoft.com/office/powerpoint/2010/main" val="103557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579" y="954141"/>
            <a:ext cx="7586116" cy="738664"/>
          </a:xfrm>
          <a:prstGeom prst="rect">
            <a:avLst/>
          </a:prstGeom>
          <a:noFill/>
        </p:spPr>
        <p:txBody>
          <a:bodyPr wrap="none" rtlCol="0">
            <a:spAutoFit/>
          </a:bodyPr>
          <a:lstStyle/>
          <a:p>
            <a:pPr algn="ctr"/>
            <a:r>
              <a:rPr lang="en-US" sz="2400" dirty="0"/>
              <a:t>Building Preparations Prior to Schools Reopening</a:t>
            </a:r>
          </a:p>
          <a:p>
            <a:endParaRPr lang="en-US" dirty="0"/>
          </a:p>
        </p:txBody>
      </p:sp>
      <p:sp>
        <p:nvSpPr>
          <p:cNvPr id="3" name="TextBox 2"/>
          <p:cNvSpPr txBox="1"/>
          <p:nvPr/>
        </p:nvSpPr>
        <p:spPr>
          <a:xfrm>
            <a:off x="601579" y="1323473"/>
            <a:ext cx="8181474" cy="4093428"/>
          </a:xfrm>
          <a:prstGeom prst="rect">
            <a:avLst/>
          </a:prstGeom>
          <a:noFill/>
        </p:spPr>
        <p:txBody>
          <a:bodyPr wrap="square" rtlCol="0">
            <a:spAutoFit/>
          </a:bodyPr>
          <a:lstStyle/>
          <a:p>
            <a:endParaRPr lang="en-US" sz="2000" u="sng" dirty="0" smtClean="0"/>
          </a:p>
          <a:p>
            <a:pPr lvl="0"/>
            <a:endParaRPr lang="en-US" sz="2000" dirty="0" smtClean="0"/>
          </a:p>
          <a:p>
            <a:pPr marL="342900" lvl="0" indent="-342900">
              <a:buFont typeface="Arial" charset="0"/>
              <a:buChar char="•"/>
            </a:pPr>
            <a:r>
              <a:rPr lang="en-US" sz="2000" dirty="0" smtClean="0"/>
              <a:t>At </a:t>
            </a:r>
            <a:r>
              <a:rPr lang="en-US" sz="2000" dirty="0"/>
              <a:t>the start of the school year, the DOE will provide all schools with necessary supplies to help protect students and staff from COVID-19, including hand sanitizer, soap, disinfectants, and thermometers.</a:t>
            </a:r>
          </a:p>
          <a:p>
            <a:pPr marL="342900" lvl="0" indent="-342900">
              <a:buFont typeface="Arial" charset="0"/>
              <a:buChar char="•"/>
            </a:pPr>
            <a:r>
              <a:rPr lang="en-US" sz="2000" dirty="0"/>
              <a:t>DOE will make the maximum number of sinks available for handwashing.</a:t>
            </a:r>
          </a:p>
          <a:p>
            <a:pPr marL="342900" lvl="0" indent="-342900">
              <a:buFont typeface="Arial" charset="0"/>
              <a:buChar char="•"/>
            </a:pPr>
            <a:r>
              <a:rPr lang="en-US" sz="2000" dirty="0"/>
              <a:t>DOE will make improvements to HVAC systems, as well as air conditioning repairs, to improve air circulation, as well as replacing regular air filters with higher efficiency types.</a:t>
            </a:r>
          </a:p>
          <a:p>
            <a:pPr marL="342900" lvl="0" indent="-342900">
              <a:buFont typeface="Arial" charset="0"/>
              <a:buChar char="•"/>
            </a:pPr>
            <a:r>
              <a:rPr lang="en-US" sz="2000" dirty="0"/>
              <a:t>DOE will increase cleaning throughout the school day, with special attention to high-touch areas</a:t>
            </a:r>
            <a:r>
              <a:rPr lang="en-US" sz="2000" dirty="0" smtClean="0"/>
              <a:t>.</a:t>
            </a:r>
            <a:endParaRPr lang="en-US" sz="2000" dirty="0"/>
          </a:p>
        </p:txBody>
      </p:sp>
    </p:spTree>
    <p:extLst>
      <p:ext uri="{BB962C8B-B14F-4D97-AF65-F5344CB8AC3E}">
        <p14:creationId xmlns:p14="http://schemas.microsoft.com/office/powerpoint/2010/main" val="13320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169" y="697832"/>
            <a:ext cx="5304016" cy="738664"/>
          </a:xfrm>
          <a:prstGeom prst="rect">
            <a:avLst/>
          </a:prstGeom>
          <a:noFill/>
        </p:spPr>
        <p:txBody>
          <a:bodyPr wrap="none" rtlCol="0">
            <a:spAutoFit/>
          </a:bodyPr>
          <a:lstStyle/>
          <a:p>
            <a:pPr algn="ctr"/>
            <a:r>
              <a:rPr lang="en-US" sz="2400" dirty="0" smtClean="0"/>
              <a:t>Food Services</a:t>
            </a:r>
            <a:endParaRPr lang="en-US" sz="2400" dirty="0"/>
          </a:p>
          <a:p>
            <a:endParaRPr lang="en-US" dirty="0"/>
          </a:p>
        </p:txBody>
      </p:sp>
      <p:sp>
        <p:nvSpPr>
          <p:cNvPr id="3" name="TextBox 2"/>
          <p:cNvSpPr txBox="1"/>
          <p:nvPr/>
        </p:nvSpPr>
        <p:spPr>
          <a:xfrm>
            <a:off x="601579" y="1323473"/>
            <a:ext cx="8181474" cy="4708981"/>
          </a:xfrm>
          <a:prstGeom prst="rect">
            <a:avLst/>
          </a:prstGeom>
          <a:noFill/>
        </p:spPr>
        <p:txBody>
          <a:bodyPr wrap="square" rtlCol="0">
            <a:spAutoFit/>
          </a:bodyPr>
          <a:lstStyle/>
          <a:p>
            <a:endParaRPr lang="en-US" sz="2000" u="sng" dirty="0" smtClean="0"/>
          </a:p>
          <a:p>
            <a:pPr marL="342900" indent="-342900">
              <a:buFont typeface="Arial" charset="0"/>
              <a:buChar char="•"/>
            </a:pPr>
            <a:r>
              <a:rPr lang="en-US" sz="2000" dirty="0"/>
              <a:t>Students can’t learn if they aren’t nourished. Grab-and-go meals will be available for breakfast and lunch each day, though students will also be permitted to bring their own lunch if preferred. Doing so will allow for more flexibility so students and physical distancing can be maintained during lunch time, a time when many students usually gather in one location.</a:t>
            </a:r>
          </a:p>
          <a:p>
            <a:pPr marL="342900" lvl="0" indent="-342900">
              <a:buFont typeface="Arial" charset="0"/>
              <a:buChar char="•"/>
            </a:pPr>
            <a:r>
              <a:rPr lang="en-US" sz="2000" dirty="0"/>
              <a:t>Lunch will be in classrooms to minimize interaction between groups of students. </a:t>
            </a:r>
          </a:p>
          <a:p>
            <a:pPr marL="342900" lvl="0" indent="-342900">
              <a:buFont typeface="Arial" charset="0"/>
              <a:buChar char="•"/>
            </a:pPr>
            <a:r>
              <a:rPr lang="en-US" sz="2000" dirty="0"/>
              <a:t>If the cafeteria must be used, schools should maintain appropriate physical distancing. </a:t>
            </a:r>
          </a:p>
          <a:p>
            <a:pPr marL="342900" lvl="0" indent="-342900">
              <a:buFont typeface="Arial" charset="0"/>
              <a:buChar char="•"/>
            </a:pPr>
            <a:r>
              <a:rPr lang="en-US" sz="2000" dirty="0"/>
              <a:t>Grab-and-go meals will be delivered to students in 3K to K classrooms, and pickup points within the school will be designated for grades 1-12</a:t>
            </a:r>
            <a:r>
              <a:rPr lang="en-US" sz="2000" dirty="0" smtClean="0"/>
              <a:t>.</a:t>
            </a:r>
            <a:endParaRPr lang="en-US" sz="2000" dirty="0"/>
          </a:p>
        </p:txBody>
      </p:sp>
    </p:spTree>
    <p:extLst>
      <p:ext uri="{BB962C8B-B14F-4D97-AF65-F5344CB8AC3E}">
        <p14:creationId xmlns:p14="http://schemas.microsoft.com/office/powerpoint/2010/main" val="106965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69" y="697832"/>
            <a:ext cx="3962816" cy="738664"/>
          </a:xfrm>
          <a:prstGeom prst="rect">
            <a:avLst/>
          </a:prstGeom>
          <a:noFill/>
        </p:spPr>
        <p:txBody>
          <a:bodyPr wrap="none" rtlCol="0">
            <a:spAutoFit/>
          </a:bodyPr>
          <a:lstStyle/>
          <a:p>
            <a:pPr algn="ctr"/>
            <a:r>
              <a:rPr lang="en-US" sz="2400" dirty="0" smtClean="0"/>
              <a:t>Building Safety Measures</a:t>
            </a:r>
            <a:endParaRPr lang="en-US" sz="2400" dirty="0"/>
          </a:p>
          <a:p>
            <a:endParaRPr lang="en-US" dirty="0"/>
          </a:p>
        </p:txBody>
      </p:sp>
      <p:sp>
        <p:nvSpPr>
          <p:cNvPr id="3" name="TextBox 2"/>
          <p:cNvSpPr txBox="1"/>
          <p:nvPr/>
        </p:nvSpPr>
        <p:spPr>
          <a:xfrm>
            <a:off x="601579" y="1323473"/>
            <a:ext cx="8181474" cy="4401205"/>
          </a:xfrm>
          <a:prstGeom prst="rect">
            <a:avLst/>
          </a:prstGeom>
          <a:noFill/>
        </p:spPr>
        <p:txBody>
          <a:bodyPr wrap="square" rtlCol="0">
            <a:spAutoFit/>
          </a:bodyPr>
          <a:lstStyle/>
          <a:p>
            <a:r>
              <a:rPr lang="en-US" sz="2000" u="sng" dirty="0"/>
              <a:t>Maintaining Healthy Environments</a:t>
            </a:r>
          </a:p>
          <a:p>
            <a:pPr marL="342900" indent="-342900">
              <a:buFont typeface="Arial" charset="0"/>
              <a:buChar char="•"/>
            </a:pPr>
            <a:r>
              <a:rPr lang="en-US" sz="2000" dirty="0"/>
              <a:t>Keeping students and staff safe requires that the physical environment in which our staff works and our students learn must be modified to meet current health and safety needs.</a:t>
            </a:r>
          </a:p>
          <a:p>
            <a:endParaRPr lang="en-US" sz="2000" dirty="0" smtClean="0"/>
          </a:p>
          <a:p>
            <a:r>
              <a:rPr lang="en-US" sz="2000" u="sng" dirty="0" smtClean="0"/>
              <a:t>Changes </a:t>
            </a:r>
            <a:r>
              <a:rPr lang="en-US" sz="2000" u="sng" dirty="0"/>
              <a:t>to School Buildings</a:t>
            </a:r>
          </a:p>
          <a:p>
            <a:pPr marL="342900" lvl="0" indent="-342900">
              <a:buFont typeface="Arial" charset="0"/>
              <a:buChar char="•"/>
            </a:pPr>
            <a:r>
              <a:rPr lang="en-US" sz="2000" dirty="0"/>
              <a:t>Schools will be allowed, and in some cases directed, to modify or reconfigure spaces to ensure compliance with physical distancing rules. Additional guidance on the process for space modifications will be shared later this summer.</a:t>
            </a:r>
          </a:p>
          <a:p>
            <a:pPr marL="342900" lvl="0" indent="-342900">
              <a:buFont typeface="Arial" charset="0"/>
              <a:buChar char="•"/>
            </a:pPr>
            <a:r>
              <a:rPr lang="en-US" sz="2000" dirty="0"/>
              <a:t>All schools will have a designated Isolation Room, as well as staff to supervise that space.</a:t>
            </a:r>
          </a:p>
          <a:p>
            <a:pPr marL="342900" lvl="0" indent="-342900">
              <a:buFont typeface="Arial" charset="0"/>
              <a:buChar char="•"/>
            </a:pPr>
            <a:r>
              <a:rPr lang="en-US" sz="2000" dirty="0"/>
              <a:t>School Based Health Centers (SBHC) may provide supplemental care, if this is a viable option</a:t>
            </a:r>
            <a:r>
              <a:rPr lang="en-US" sz="2000" dirty="0" smtClean="0"/>
              <a:t>.</a:t>
            </a:r>
            <a:endParaRPr lang="en-US" sz="2000" dirty="0"/>
          </a:p>
        </p:txBody>
      </p:sp>
    </p:spTree>
    <p:extLst>
      <p:ext uri="{BB962C8B-B14F-4D97-AF65-F5344CB8AC3E}">
        <p14:creationId xmlns:p14="http://schemas.microsoft.com/office/powerpoint/2010/main" val="89816907"/>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Sky.thmx</Template>
  <TotalTime>11413</TotalTime>
  <Words>1973</Words>
  <Application>Microsoft Macintosh PowerPoint</Application>
  <PresentationFormat>On-screen Show (4:3)</PresentationFormat>
  <Paragraphs>300</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 Rounded MT Bold</vt:lpstr>
      <vt:lpstr>Calibri</vt:lpstr>
      <vt:lpstr>Arial</vt:lpstr>
      <vt:lpstr>Sky</vt:lpstr>
      <vt:lpstr>Welcome-PS 108 TOWN HALL MEETING</vt:lpstr>
      <vt:lpstr>Agenda Preparing  for Returning to School   (2020-21)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 Department of Education</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108 TOWN HALL MEETING</dc:title>
  <dc:creator>User</dc:creator>
  <cp:lastModifiedBy>Valente Georgette</cp:lastModifiedBy>
  <cp:revision>33</cp:revision>
  <dcterms:created xsi:type="dcterms:W3CDTF">2020-07-31T03:11:17Z</dcterms:created>
  <dcterms:modified xsi:type="dcterms:W3CDTF">2020-08-12T17:25:21Z</dcterms:modified>
</cp:coreProperties>
</file>