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7" r:id="rId2"/>
    <p:sldMasterId id="2147483689" r:id="rId3"/>
  </p:sldMasterIdLst>
  <p:notesMasterIdLst>
    <p:notesMasterId r:id="rId15"/>
  </p:notesMasterIdLst>
  <p:sldIdLst>
    <p:sldId id="317" r:id="rId4"/>
    <p:sldId id="563" r:id="rId5"/>
    <p:sldId id="602" r:id="rId6"/>
    <p:sldId id="610" r:id="rId7"/>
    <p:sldId id="612" r:id="rId8"/>
    <p:sldId id="586" r:id="rId9"/>
    <p:sldId id="588" r:id="rId10"/>
    <p:sldId id="568" r:id="rId11"/>
    <p:sldId id="591" r:id="rId12"/>
    <p:sldId id="592" r:id="rId13"/>
    <p:sldId id="611" r:id="rId14"/>
  </p:sldIdLst>
  <p:sldSz cx="9144000" cy="6858000" type="screen4x3"/>
  <p:notesSz cx="7023100" cy="9309100"/>
  <p:defaultTextStyle>
    <a:defPPr>
      <a:defRPr lang="en-US"/>
    </a:defPPr>
    <a:lvl1pPr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BB4D"/>
    <a:srgbClr val="1F717B"/>
    <a:srgbClr val="68B9D8"/>
    <a:srgbClr val="5391A9"/>
    <a:srgbClr val="1B5F67"/>
    <a:srgbClr val="B8E5CB"/>
    <a:srgbClr val="4D6055"/>
    <a:srgbClr val="3653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81" autoAdjust="0"/>
    <p:restoredTop sz="78459" autoAdjust="0"/>
  </p:normalViewPr>
  <p:slideViewPr>
    <p:cSldViewPr snapToGrid="0" snapToObjects="1">
      <p:cViewPr varScale="1">
        <p:scale>
          <a:sx n="60" d="100"/>
          <a:sy n="60" d="100"/>
        </p:scale>
        <p:origin x="-1440" y="-96"/>
      </p:cViewPr>
      <p:guideLst>
        <p:guide orient="horz" pos="2124"/>
        <p:guide pos="2880"/>
      </p:guideLst>
    </p:cSldViewPr>
  </p:slideViewPr>
  <p:outlineViewPr>
    <p:cViewPr>
      <p:scale>
        <a:sx n="33" d="100"/>
        <a:sy n="33" d="100"/>
      </p:scale>
      <p:origin x="0" y="0"/>
    </p:cViewPr>
  </p:outlineViewPr>
  <p:notesTextViewPr>
    <p:cViewPr>
      <p:scale>
        <a:sx n="100" d="100"/>
        <a:sy n="100" d="100"/>
      </p:scale>
      <p:origin x="0" y="1476"/>
    </p:cViewPr>
  </p:notesTextViewPr>
  <p:sorterViewPr>
    <p:cViewPr>
      <p:scale>
        <a:sx n="100" d="100"/>
        <a:sy n="100" d="100"/>
      </p:scale>
      <p:origin x="0" y="4962"/>
    </p:cViewPr>
  </p:sorterViewPr>
  <p:notesViewPr>
    <p:cSldViewPr snapToGrid="0" snapToObjects="1">
      <p:cViewPr>
        <p:scale>
          <a:sx n="100" d="100"/>
          <a:sy n="100" d="100"/>
        </p:scale>
        <p:origin x="894" y="12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3324" tIns="46662" rIns="93324" bIns="46662"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8275" y="0"/>
            <a:ext cx="3043238" cy="465138"/>
          </a:xfrm>
          <a:prstGeom prst="rect">
            <a:avLst/>
          </a:prstGeom>
        </p:spPr>
        <p:txBody>
          <a:bodyPr vert="horz" wrap="square" lIns="93324" tIns="46662" rIns="93324" bIns="46662" numCol="1" anchor="t" anchorCtr="0" compatLnSpc="1">
            <a:prstTxWarp prst="textNoShape">
              <a:avLst/>
            </a:prstTxWarp>
          </a:bodyPr>
          <a:lstStyle>
            <a:lvl1pPr algn="r">
              <a:defRPr sz="1200">
                <a:latin typeface="Calibri" pitchFamily="34" charset="0"/>
                <a:ea typeface="ヒラギノ角ゴ Pro W3" charset="-128"/>
                <a:cs typeface="ヒラギノ角ゴ Pro W3" charset="-128"/>
              </a:defRPr>
            </a:lvl1pPr>
          </a:lstStyle>
          <a:p>
            <a:pPr>
              <a:defRPr/>
            </a:pPr>
            <a:fld id="{9A5A6561-A278-4BB9-A3D3-1F193E37635A}" type="datetime1">
              <a:rPr lang="en-US"/>
              <a:pPr>
                <a:defRPr/>
              </a:pPr>
              <a:t>10/18/2013</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pPr lvl="0"/>
            <a:endParaRPr lang="en-US" noProof="0"/>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3324" tIns="46662" rIns="93324" bIns="4666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42375"/>
            <a:ext cx="3043238" cy="465138"/>
          </a:xfrm>
          <a:prstGeom prst="rect">
            <a:avLst/>
          </a:prstGeom>
        </p:spPr>
        <p:txBody>
          <a:bodyPr vert="horz" lIns="93324" tIns="46662" rIns="93324" bIns="46662"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wrap="square" lIns="93324" tIns="46662" rIns="93324" bIns="46662" numCol="1" anchor="b" anchorCtr="0" compatLnSpc="1">
            <a:prstTxWarp prst="textNoShape">
              <a:avLst/>
            </a:prstTxWarp>
          </a:bodyPr>
          <a:lstStyle>
            <a:lvl1pPr algn="r">
              <a:defRPr sz="1200">
                <a:latin typeface="Calibri" pitchFamily="34" charset="0"/>
                <a:ea typeface="ヒラギノ角ゴ Pro W3" charset="-128"/>
                <a:cs typeface="ヒラギノ角ゴ Pro W3" charset="-128"/>
              </a:defRPr>
            </a:lvl1pPr>
          </a:lstStyle>
          <a:p>
            <a:pPr>
              <a:defRPr/>
            </a:pPr>
            <a:fld id="{E3ED5D2B-7915-4AD4-B365-1669B5D5BD4F}" type="slidenum">
              <a:rPr lang="en-US"/>
              <a:pPr>
                <a:defRPr/>
              </a:pPr>
              <a:t>‹#›</a:t>
            </a:fld>
            <a:endParaRPr lang="en-US"/>
          </a:p>
        </p:txBody>
      </p:sp>
    </p:spTree>
    <p:extLst>
      <p:ext uri="{BB962C8B-B14F-4D97-AF65-F5344CB8AC3E}">
        <p14:creationId xmlns:p14="http://schemas.microsoft.com/office/powerpoint/2010/main" val="192551825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ヒラギノ角ゴ Pro W3"/>
              <a:cs typeface="ヒラギノ角ゴ Pro W3"/>
            </a:endParaRPr>
          </a:p>
        </p:txBody>
      </p:sp>
      <p:sp>
        <p:nvSpPr>
          <p:cNvPr id="65540" name="Slide Number Placeholder 3"/>
          <p:cNvSpPr>
            <a:spLocks noGrp="1"/>
          </p:cNvSpPr>
          <p:nvPr>
            <p:ph type="sldNum" sz="quarter" idx="5"/>
          </p:nvPr>
        </p:nvSpPr>
        <p:spPr bwMode="auto">
          <a:noFill/>
          <a:ln>
            <a:miter lim="800000"/>
            <a:headEnd/>
            <a:tailEnd/>
          </a:ln>
        </p:spPr>
        <p:txBody>
          <a:bodyPr/>
          <a:lstStyle/>
          <a:p>
            <a:fld id="{6B39BAA1-B548-474C-8674-0092BCB180B3}" type="slidenum">
              <a:rPr lang="en-US" smtClean="0">
                <a:ea typeface="ヒラギノ角ゴ Pro W3"/>
                <a:cs typeface="ヒラギノ角ゴ Pro W3"/>
              </a:rPr>
              <a:pPr/>
              <a:t>1</a:t>
            </a:fld>
            <a:endParaRPr lang="en-US" dirty="0" smtClean="0">
              <a:ea typeface="ヒラギノ角ゴ Pro W3"/>
              <a:cs typeface="ヒラギノ角ゴ Pro W3"/>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BB93BD4A-2991-419D-82DB-4EB5B33681E2}" type="slidenum">
              <a:rPr lang="en-US" smtClean="0">
                <a:latin typeface="Arial" pitchFamily="34" charset="0"/>
              </a:rPr>
              <a:pPr/>
              <a:t>10</a:t>
            </a:fld>
            <a:endParaRPr lang="en-US" smtClean="0">
              <a:latin typeface="Arial" pitchFamily="34"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r>
              <a:rPr lang="en-US" b="1" smtClean="0">
                <a:latin typeface="Arial" pitchFamily="34" charset="0"/>
              </a:rPr>
              <a:t>HIDE SLIDE IF ONLINE</a:t>
            </a:r>
            <a:endParaRPr lang="en-US" smtClean="0">
              <a:latin typeface="Arial" pitchFamily="34" charset="0"/>
            </a:endParaRPr>
          </a:p>
          <a:p>
            <a:r>
              <a:rPr lang="en-US" smtClean="0">
                <a:latin typeface="Arial" pitchFamily="34" charset="0"/>
              </a:rPr>
              <a:t> </a:t>
            </a:r>
          </a:p>
          <a:p>
            <a:r>
              <a:rPr lang="en-US" b="1" smtClean="0">
                <a:latin typeface="Arial" pitchFamily="34" charset="0"/>
              </a:rPr>
              <a:t>Mega Math</a:t>
            </a:r>
            <a:r>
              <a:rPr lang="en-US" smtClean="0">
                <a:latin typeface="Arial" pitchFamily="34" charset="0"/>
              </a:rPr>
              <a:t> offers math adventures that help students practice skills and apply concepts.  It’s great for center activities or independent work.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ヒラギノ角ゴ Pro W3"/>
                <a:cs typeface="ヒラギノ角ゴ Pro W3"/>
              </a:rPr>
              <a:t>Thank you!</a:t>
            </a:r>
            <a:endParaRPr lang="en-US" dirty="0" smtClean="0">
              <a:ea typeface="ヒラギノ角ゴ Pro W3"/>
              <a:cs typeface="ヒラギノ角ゴ Pro W3"/>
            </a:endParaRPr>
          </a:p>
        </p:txBody>
      </p:sp>
      <p:sp>
        <p:nvSpPr>
          <p:cNvPr id="65540" name="Slide Number Placeholder 3"/>
          <p:cNvSpPr>
            <a:spLocks noGrp="1"/>
          </p:cNvSpPr>
          <p:nvPr>
            <p:ph type="sldNum" sz="quarter" idx="5"/>
          </p:nvPr>
        </p:nvSpPr>
        <p:spPr bwMode="auto">
          <a:noFill/>
          <a:ln>
            <a:miter lim="800000"/>
            <a:headEnd/>
            <a:tailEnd/>
          </a:ln>
        </p:spPr>
        <p:txBody>
          <a:bodyPr/>
          <a:lstStyle/>
          <a:p>
            <a:fld id="{6B39BAA1-B548-474C-8674-0092BCB180B3}" type="slidenum">
              <a:rPr lang="en-US" smtClean="0">
                <a:ea typeface="ヒラギノ角ゴ Pro W3"/>
                <a:cs typeface="ヒラギノ角ゴ Pro W3"/>
              </a:rPr>
              <a:pPr/>
              <a:t>11</a:t>
            </a:fld>
            <a:endParaRPr lang="en-US" dirty="0" smtClean="0">
              <a:ea typeface="ヒラギノ角ゴ Pro W3"/>
              <a:cs typeface="ヒラギノ角ゴ Pro W3"/>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This</a:t>
            </a:r>
            <a:r>
              <a:rPr lang="en-US" baseline="0" dirty="0" smtClean="0"/>
              <a:t> chart includes two parts:  How we used to teach math on the left and what the Common Core is asking on the right.   Have parents compare the two charts. </a:t>
            </a:r>
          </a:p>
          <a:p>
            <a:r>
              <a:rPr lang="en-US" baseline="0" dirty="0" smtClean="0"/>
              <a:t>Red represent Number and Number Sense</a:t>
            </a:r>
          </a:p>
          <a:p>
            <a:r>
              <a:rPr lang="en-US" baseline="0" dirty="0" smtClean="0"/>
              <a:t>Green – geometry</a:t>
            </a:r>
          </a:p>
          <a:p>
            <a:r>
              <a:rPr lang="en-US" baseline="0" dirty="0" smtClean="0"/>
              <a:t>Blue – Algebra</a:t>
            </a:r>
          </a:p>
          <a:p>
            <a:r>
              <a:rPr lang="en-US" baseline="0" dirty="0" smtClean="0"/>
              <a:t>Yellow – Data, Probability, and Statistics</a:t>
            </a:r>
            <a:endParaRPr lang="en-US" dirty="0"/>
          </a:p>
        </p:txBody>
      </p:sp>
      <p:sp>
        <p:nvSpPr>
          <p:cNvPr id="71684" name="Slide Number Placeholder 3"/>
          <p:cNvSpPr>
            <a:spLocks noGrp="1"/>
          </p:cNvSpPr>
          <p:nvPr>
            <p:ph type="sldNum" sz="quarter" idx="5"/>
          </p:nvPr>
        </p:nvSpPr>
        <p:spPr bwMode="auto">
          <a:noFill/>
          <a:ln>
            <a:miter lim="800000"/>
            <a:headEnd/>
            <a:tailEnd/>
          </a:ln>
        </p:spPr>
        <p:txBody>
          <a:bodyPr/>
          <a:lstStyle/>
          <a:p>
            <a:fld id="{C6A9FFF3-663B-3B43-9BAC-1F1453CB31A4}" type="slidenum">
              <a:rPr lang="en-US">
                <a:solidFill>
                  <a:prstClr val="black"/>
                </a:solidFill>
              </a:rPr>
              <a:pPr/>
              <a:t>2</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ヒラギノ角ゴ Pro W3"/>
                <a:cs typeface="ヒラギノ角ゴ Pro W3"/>
              </a:rPr>
              <a:t>My name is &lt;Blank&gt; and I am delighted to be here today to present to you </a:t>
            </a:r>
            <a:r>
              <a:rPr lang="en-US" i="1" dirty="0" smtClean="0">
                <a:ea typeface="ヒラギノ角ゴ Pro W3"/>
                <a:cs typeface="ヒラギノ角ゴ Pro W3"/>
              </a:rPr>
              <a:t>Go Math.</a:t>
            </a:r>
            <a:r>
              <a:rPr lang="en-US" dirty="0" smtClean="0">
                <a:ea typeface="ヒラギノ角ゴ Pro W3"/>
                <a:cs typeface="ヒラギノ角ゴ Pro W3"/>
              </a:rPr>
              <a:t>  </a:t>
            </a:r>
            <a:r>
              <a:rPr lang="en-US" i="1" dirty="0" smtClean="0">
                <a:ea typeface="ヒラギノ角ゴ Pro W3"/>
                <a:cs typeface="ヒラギノ角ゴ Pro W3"/>
              </a:rPr>
              <a:t>Go Math</a:t>
            </a:r>
            <a:r>
              <a:rPr lang="en-US" dirty="0" smtClean="0">
                <a:ea typeface="ヒラギノ角ゴ Pro W3"/>
                <a:cs typeface="ヒラギノ角ゴ Pro W3"/>
              </a:rPr>
              <a:t> is an exciting new program, built for the Common Core State Standards, that enables students to transfer these 21st century skills (communicating,</a:t>
            </a:r>
            <a:r>
              <a:rPr lang="en-US" baseline="0" dirty="0" smtClean="0">
                <a:ea typeface="ヒラギノ角ゴ Pro W3"/>
                <a:cs typeface="ヒラギノ角ゴ Pro W3"/>
              </a:rPr>
              <a:t> taking risks, and problem solving)</a:t>
            </a:r>
            <a:r>
              <a:rPr lang="en-US" dirty="0" smtClean="0">
                <a:ea typeface="ヒラギノ角ゴ Pro W3"/>
                <a:cs typeface="ヒラギノ角ゴ Pro W3"/>
              </a:rPr>
              <a:t> to the classroom and beyond.</a:t>
            </a:r>
          </a:p>
        </p:txBody>
      </p:sp>
      <p:sp>
        <p:nvSpPr>
          <p:cNvPr id="67588" name="Slide Number Placeholder 3"/>
          <p:cNvSpPr>
            <a:spLocks noGrp="1"/>
          </p:cNvSpPr>
          <p:nvPr>
            <p:ph type="sldNum" sz="quarter" idx="5"/>
          </p:nvPr>
        </p:nvSpPr>
        <p:spPr bwMode="auto">
          <a:noFill/>
          <a:ln>
            <a:miter lim="800000"/>
            <a:headEnd/>
            <a:tailEnd/>
          </a:ln>
        </p:spPr>
        <p:txBody>
          <a:bodyPr/>
          <a:lstStyle/>
          <a:p>
            <a:fld id="{984B3DB7-6F99-4B8C-ADDF-2FAADF6FAE63}" type="slidenum">
              <a:rPr lang="en-US" smtClean="0">
                <a:ea typeface="ヒラギノ角ゴ Pro W3"/>
                <a:cs typeface="ヒラギノ角ゴ Pro W3"/>
              </a:rPr>
              <a:pPr/>
              <a:t>3</a:t>
            </a:fld>
            <a:endParaRPr lang="en-US" dirty="0" smtClean="0">
              <a:ea typeface="ヒラギノ角ゴ Pro W3"/>
              <a:cs typeface="ヒラギノ角ゴ Pro W3"/>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AE2013CB-A734-45FD-8481-816FE10B6F23}" type="slidenum">
              <a:rPr lang="en-US" smtClean="0">
                <a:latin typeface="Arial" pitchFamily="34" charset="0"/>
              </a:rPr>
              <a:pPr/>
              <a:t>4</a:t>
            </a:fld>
            <a:endParaRPr lang="en-US" smtClean="0">
              <a:latin typeface="Arial" pitchFamily="34"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r>
              <a:rPr lang="en-US" dirty="0" smtClean="0">
                <a:latin typeface="Arial" pitchFamily="34" charset="0"/>
              </a:rPr>
              <a:t>Each lesson has</a:t>
            </a:r>
            <a:r>
              <a:rPr lang="en-US" baseline="0" dirty="0" smtClean="0">
                <a:latin typeface="Arial" pitchFamily="34" charset="0"/>
              </a:rPr>
              <a:t> 4 parts, Listen and Draw (K-2) or Unlock the Problem (3-5), Share and Show, On Our Own, and a Problem Solving piece that connects to the real world.  </a:t>
            </a:r>
          </a:p>
          <a:p>
            <a:r>
              <a:rPr lang="en-US" baseline="0" dirty="0" smtClean="0">
                <a:latin typeface="Arial" pitchFamily="34" charset="0"/>
              </a:rPr>
              <a:t>Embedded Mathematical Practices, Essential question</a:t>
            </a:r>
          </a:p>
          <a:p>
            <a:r>
              <a:rPr lang="en-US" baseline="0" dirty="0" smtClean="0">
                <a:latin typeface="Arial" pitchFamily="34" charset="0"/>
              </a:rPr>
              <a:t>Highlight Math Talk </a:t>
            </a:r>
            <a:endParaRPr lang="en-US"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p:spPr>
        <p:txBody>
          <a:bodyPr/>
          <a:lstStyle/>
          <a:p>
            <a:r>
              <a:rPr lang="en-US" dirty="0" smtClean="0">
                <a:latin typeface="Arial" pitchFamily="34" charset="0"/>
              </a:rPr>
              <a:t>Every</a:t>
            </a:r>
            <a:r>
              <a:rPr lang="en-US" baseline="0" dirty="0" smtClean="0">
                <a:latin typeface="Arial" pitchFamily="34" charset="0"/>
              </a:rPr>
              <a:t> lesson is followed with </a:t>
            </a:r>
            <a:r>
              <a:rPr lang="en-US" dirty="0" smtClean="0">
                <a:latin typeface="Arial" pitchFamily="34" charset="0"/>
              </a:rPr>
              <a:t>one page of additional lesson practice and one page of spiral review in test prep format.  </a:t>
            </a:r>
          </a:p>
          <a:p>
            <a:endParaRPr lang="en-US" dirty="0" smtClean="0">
              <a:latin typeface="Arial" pitchFamily="34" charset="0"/>
            </a:endParaRPr>
          </a:p>
        </p:txBody>
      </p:sp>
      <p:sp>
        <p:nvSpPr>
          <p:cNvPr id="144388" name="Slide Number Placeholder 3"/>
          <p:cNvSpPr>
            <a:spLocks noGrp="1"/>
          </p:cNvSpPr>
          <p:nvPr>
            <p:ph type="sldNum" sz="quarter" idx="5"/>
          </p:nvPr>
        </p:nvSpPr>
        <p:spPr>
          <a:noFill/>
        </p:spPr>
        <p:txBody>
          <a:bodyPr/>
          <a:lstStyle/>
          <a:p>
            <a:fld id="{E4859DAA-291D-4A23-BEBF-381EFA3DBD65}" type="slidenum">
              <a:rPr lang="en-US" smtClean="0">
                <a:latin typeface="Arial" pitchFamily="34" charset="0"/>
              </a:rPr>
              <a:pPr/>
              <a:t>5</a:t>
            </a:fld>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r>
              <a:rPr lang="en-US" b="1" dirty="0" smtClean="0">
                <a:latin typeface="Arial" pitchFamily="34" charset="0"/>
              </a:rPr>
              <a:t>Demo of Online Resources</a:t>
            </a:r>
            <a:endParaRPr lang="en-US" dirty="0" smtClean="0">
              <a:latin typeface="Arial" pitchFamily="34" charset="0"/>
            </a:endParaRPr>
          </a:p>
          <a:p>
            <a:r>
              <a:rPr lang="en-US" b="1" dirty="0" smtClean="0">
                <a:latin typeface="Arial" pitchFamily="34" charset="0"/>
              </a:rPr>
              <a:t>Note to Presenter:</a:t>
            </a:r>
            <a:r>
              <a:rPr lang="en-US" dirty="0" smtClean="0">
                <a:latin typeface="Arial" pitchFamily="34" charset="0"/>
              </a:rPr>
              <a:t>  Suggest Grade 4 Lesson 6.2 OR Grade 1 Lesson 2.4.  Both of these have links for all 3 tools (</a:t>
            </a:r>
            <a:r>
              <a:rPr lang="en-US" i="1" dirty="0" smtClean="0">
                <a:latin typeface="Arial" pitchFamily="34" charset="0"/>
              </a:rPr>
              <a:t>Destination Math, Animated Math and </a:t>
            </a:r>
            <a:r>
              <a:rPr lang="en-US" i="1" dirty="0" err="1" smtClean="0">
                <a:latin typeface="Arial" pitchFamily="34" charset="0"/>
              </a:rPr>
              <a:t>iTools</a:t>
            </a:r>
            <a:r>
              <a:rPr lang="en-US" dirty="0" smtClean="0">
                <a:latin typeface="Arial" pitchFamily="34" charset="0"/>
              </a:rPr>
              <a:t>).  </a:t>
            </a:r>
          </a:p>
          <a:p>
            <a:r>
              <a:rPr lang="en-US" dirty="0" smtClean="0">
                <a:latin typeface="Arial" pitchFamily="34" charset="0"/>
              </a:rPr>
              <a:t> </a:t>
            </a:r>
          </a:p>
          <a:p>
            <a:r>
              <a:rPr lang="en-US" dirty="0" smtClean="0">
                <a:latin typeface="Arial" pitchFamily="34" charset="0"/>
              </a:rPr>
              <a:t>Go to the online SE and start by clicking on Chapter outline.  Then click on a lesson to review the lesson format we saw in the slides previously.</a:t>
            </a:r>
          </a:p>
          <a:p>
            <a:r>
              <a:rPr lang="en-US" dirty="0" smtClean="0">
                <a:latin typeface="Arial" pitchFamily="34" charset="0"/>
              </a:rPr>
              <a:t> </a:t>
            </a:r>
          </a:p>
          <a:p>
            <a:r>
              <a:rPr lang="en-US" dirty="0" smtClean="0">
                <a:latin typeface="Arial" pitchFamily="34" charset="0"/>
              </a:rPr>
              <a:t>From the lesson you choose (see above), demo each of the following explaining their purpose:</a:t>
            </a:r>
          </a:p>
          <a:p>
            <a:r>
              <a:rPr lang="en-US" b="1" dirty="0" smtClean="0">
                <a:latin typeface="Arial" pitchFamily="34" charset="0"/>
              </a:rPr>
              <a:t>Destination Math—</a:t>
            </a:r>
            <a:r>
              <a:rPr lang="en-US" dirty="0" smtClean="0">
                <a:latin typeface="Arial" pitchFamily="34" charset="0"/>
              </a:rPr>
              <a:t>step-by-step modeling helps students master concepts and skills; motivating audio and animation ensure student engagement</a:t>
            </a:r>
          </a:p>
          <a:p>
            <a:r>
              <a:rPr lang="en-US" b="1" dirty="0" smtClean="0">
                <a:latin typeface="Arial" pitchFamily="34" charset="0"/>
              </a:rPr>
              <a:t>Animated Math Models</a:t>
            </a:r>
            <a:r>
              <a:rPr lang="en-US" dirty="0" smtClean="0">
                <a:latin typeface="Arial" pitchFamily="34" charset="0"/>
              </a:rPr>
              <a:t>--Curious George (K-2) and Carmen </a:t>
            </a:r>
            <a:r>
              <a:rPr lang="en-US" dirty="0" err="1" smtClean="0">
                <a:latin typeface="Arial" pitchFamily="34" charset="0"/>
              </a:rPr>
              <a:t>Sandiego</a:t>
            </a:r>
            <a:r>
              <a:rPr lang="en-US" dirty="0" smtClean="0">
                <a:latin typeface="Arial" pitchFamily="34" charset="0"/>
              </a:rPr>
              <a:t> (3-6) characters introduce lesson activities with audio and animation; concepts are modeled and reinforced with feedback</a:t>
            </a:r>
          </a:p>
          <a:p>
            <a:r>
              <a:rPr lang="en-US" b="1" dirty="0" err="1" smtClean="0">
                <a:latin typeface="Arial" pitchFamily="34" charset="0"/>
              </a:rPr>
              <a:t>iTools</a:t>
            </a:r>
            <a:r>
              <a:rPr lang="en-US" b="1" dirty="0" smtClean="0">
                <a:latin typeface="Arial" pitchFamily="34" charset="0"/>
              </a:rPr>
              <a:t>- virtual </a:t>
            </a:r>
            <a:r>
              <a:rPr lang="en-US" b="1" dirty="0" err="1" smtClean="0">
                <a:latin typeface="Arial" pitchFamily="34" charset="0"/>
              </a:rPr>
              <a:t>manipulatives</a:t>
            </a:r>
            <a:r>
              <a:rPr lang="en-US" b="1" dirty="0" smtClean="0">
                <a:latin typeface="Arial" pitchFamily="34" charset="0"/>
              </a:rPr>
              <a:t>- </a:t>
            </a:r>
            <a:r>
              <a:rPr lang="en-US" dirty="0" smtClean="0">
                <a:latin typeface="Arial" pitchFamily="34" charset="0"/>
              </a:rPr>
              <a:t>solve problems with interactive digital </a:t>
            </a:r>
            <a:r>
              <a:rPr lang="en-US" dirty="0" err="1" smtClean="0">
                <a:latin typeface="Arial" pitchFamily="34" charset="0"/>
              </a:rPr>
              <a:t>manipulatives</a:t>
            </a:r>
            <a:r>
              <a:rPr lang="en-US" dirty="0" smtClean="0">
                <a:latin typeface="Arial" pitchFamily="34" charset="0"/>
              </a:rPr>
              <a:t>; model and explore math lesson concepts</a:t>
            </a:r>
          </a:p>
          <a:p>
            <a:r>
              <a:rPr lang="en-US" b="1" dirty="0" smtClean="0">
                <a:latin typeface="Arial" pitchFamily="34" charset="0"/>
              </a:rPr>
              <a:t>Mega Math </a:t>
            </a:r>
            <a:r>
              <a:rPr lang="en-US" dirty="0" smtClean="0">
                <a:latin typeface="Arial" pitchFamily="34" charset="0"/>
              </a:rPr>
              <a:t>–provides additional lesson practice with engaging activities that include audio and animation</a:t>
            </a:r>
          </a:p>
          <a:p>
            <a:r>
              <a:rPr lang="en-US" dirty="0" smtClean="0">
                <a:latin typeface="Arial" pitchFamily="34" charset="0"/>
              </a:rPr>
              <a:t> </a:t>
            </a:r>
          </a:p>
          <a:p>
            <a:r>
              <a:rPr lang="en-US" b="1" dirty="0" smtClean="0">
                <a:latin typeface="Arial" pitchFamily="34" charset="0"/>
              </a:rPr>
              <a:t>NOTE TO PRESENTER:</a:t>
            </a:r>
            <a:endParaRPr lang="en-US" dirty="0" smtClean="0">
              <a:latin typeface="Arial" pitchFamily="34" charset="0"/>
            </a:endParaRPr>
          </a:p>
          <a:p>
            <a:r>
              <a:rPr lang="en-US" dirty="0" smtClean="0">
                <a:latin typeface="Arial" pitchFamily="34" charset="0"/>
              </a:rPr>
              <a:t>Have Think Central open in another window and ready to go.  Use Alt Tab to move from PowerPoint to website.</a:t>
            </a:r>
          </a:p>
          <a:p>
            <a:endParaRPr lang="en-US" dirty="0" smtClean="0">
              <a:latin typeface="Arial" pitchFamily="34" charset="0"/>
            </a:endParaRPr>
          </a:p>
          <a:p>
            <a:endParaRPr lang="en-US" dirty="0" smtClean="0">
              <a:latin typeface="Arial" pitchFamily="34" charset="0"/>
            </a:endParaRPr>
          </a:p>
          <a:p>
            <a:endParaRPr lang="en-US" dirty="0" smtClean="0">
              <a:latin typeface="Arial" pitchFamily="34" charset="0"/>
            </a:endParaRPr>
          </a:p>
        </p:txBody>
      </p:sp>
      <p:sp>
        <p:nvSpPr>
          <p:cNvPr id="110596" name="Slide Number Placeholder 3"/>
          <p:cNvSpPr>
            <a:spLocks noGrp="1"/>
          </p:cNvSpPr>
          <p:nvPr>
            <p:ph type="sldNum" sz="quarter" idx="5"/>
          </p:nvPr>
        </p:nvSpPr>
        <p:spPr>
          <a:noFill/>
        </p:spPr>
        <p:txBody>
          <a:bodyPr/>
          <a:lstStyle/>
          <a:p>
            <a:fld id="{71A8D740-9BEF-4A85-8F60-DDE8708553C7}" type="slidenum">
              <a:rPr lang="en-US" smtClean="0">
                <a:latin typeface="Arial" pitchFamily="34" charset="0"/>
              </a:rPr>
              <a:pPr/>
              <a:t>6</a:t>
            </a:fld>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r>
              <a:rPr lang="en-US" b="1" smtClean="0">
                <a:latin typeface="Arial" pitchFamily="34" charset="0"/>
              </a:rPr>
              <a:t>HIDE SLIDE IF ONLINE</a:t>
            </a:r>
            <a:endParaRPr lang="en-US" smtClean="0">
              <a:latin typeface="Arial" pitchFamily="34" charset="0"/>
            </a:endParaRPr>
          </a:p>
          <a:p>
            <a:r>
              <a:rPr lang="en-US" smtClean="0">
                <a:latin typeface="Arial" pitchFamily="34" charset="0"/>
              </a:rPr>
              <a:t> </a:t>
            </a:r>
          </a:p>
          <a:p>
            <a:r>
              <a:rPr lang="en-US" smtClean="0">
                <a:latin typeface="Arial" pitchFamily="34" charset="0"/>
              </a:rPr>
              <a:t>These tools can be accessed at point of use for a lesson.  This eliminates guessing and searching of tools from the resource page.  Let’s take a closer look at each of these digital tools.</a:t>
            </a:r>
          </a:p>
        </p:txBody>
      </p:sp>
      <p:sp>
        <p:nvSpPr>
          <p:cNvPr id="112644" name="Slide Number Placeholder 3"/>
          <p:cNvSpPr>
            <a:spLocks noGrp="1"/>
          </p:cNvSpPr>
          <p:nvPr>
            <p:ph type="sldNum" sz="quarter" idx="5"/>
          </p:nvPr>
        </p:nvSpPr>
        <p:spPr>
          <a:noFill/>
        </p:spPr>
        <p:txBody>
          <a:bodyPr/>
          <a:lstStyle/>
          <a:p>
            <a:fld id="{6F0D823F-F8DF-4A38-A2CD-C54C371FE683}" type="slidenum">
              <a:rPr lang="en-US" smtClean="0">
                <a:latin typeface="Arial" pitchFamily="34" charset="0"/>
              </a:rPr>
              <a:pPr/>
              <a:t>7</a:t>
            </a:fld>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ヒラギノ角ゴ Pro W3"/>
                <a:cs typeface="ヒラギノ角ゴ Pro W3"/>
              </a:rPr>
              <a:t>Carmen Sandiego characters introduce the lesson activities with audio and animation and then concepts are modeled and reinforced with feedback.  (Demo live or show camtasia).</a:t>
            </a:r>
          </a:p>
        </p:txBody>
      </p:sp>
      <p:sp>
        <p:nvSpPr>
          <p:cNvPr id="105476" name="Slide Number Placeholder 3"/>
          <p:cNvSpPr>
            <a:spLocks noGrp="1"/>
          </p:cNvSpPr>
          <p:nvPr>
            <p:ph type="sldNum" sz="quarter" idx="5"/>
          </p:nvPr>
        </p:nvSpPr>
        <p:spPr bwMode="auto">
          <a:noFill/>
          <a:ln>
            <a:miter lim="800000"/>
            <a:headEnd/>
            <a:tailEnd/>
          </a:ln>
        </p:spPr>
        <p:txBody>
          <a:bodyPr/>
          <a:lstStyle/>
          <a:p>
            <a:fld id="{795A11F3-8FAE-4583-9012-A8578F39C50E}" type="slidenum">
              <a:rPr lang="en-US" smtClean="0">
                <a:ea typeface="ヒラギノ角ゴ Pro W3"/>
                <a:cs typeface="ヒラギノ角ゴ Pro W3"/>
              </a:rPr>
              <a:pPr/>
              <a:t>8</a:t>
            </a:fld>
            <a:endParaRPr lang="en-US" smtClean="0">
              <a:ea typeface="ヒラギノ角ゴ Pro W3"/>
              <a:cs typeface="ヒラギノ角ゴ Pro W3"/>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6F07FBBE-373D-489C-8839-0CC1E9CE6750}" type="slidenum">
              <a:rPr lang="en-US" smtClean="0">
                <a:latin typeface="Arial" pitchFamily="34" charset="0"/>
              </a:rPr>
              <a:pPr/>
              <a:t>9</a:t>
            </a:fld>
            <a:endParaRPr lang="en-US" smtClean="0">
              <a:latin typeface="Arial" pitchFamily="34"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r>
              <a:rPr lang="en-US" b="1" smtClean="0">
                <a:latin typeface="Arial" pitchFamily="34" charset="0"/>
              </a:rPr>
              <a:t>HIDE SLIDE IF ONLINE</a:t>
            </a:r>
            <a:endParaRPr lang="en-US" smtClean="0">
              <a:latin typeface="Arial" pitchFamily="34" charset="0"/>
            </a:endParaRPr>
          </a:p>
          <a:p>
            <a:r>
              <a:rPr lang="en-US" b="1" smtClean="0">
                <a:latin typeface="Arial" pitchFamily="34" charset="0"/>
              </a:rPr>
              <a:t> </a:t>
            </a:r>
            <a:endParaRPr lang="en-US" smtClean="0">
              <a:latin typeface="Arial" pitchFamily="34" charset="0"/>
            </a:endParaRPr>
          </a:p>
          <a:p>
            <a:r>
              <a:rPr lang="en-US" b="1" smtClean="0">
                <a:latin typeface="Arial" pitchFamily="34" charset="0"/>
              </a:rPr>
              <a:t>itools</a:t>
            </a:r>
            <a:r>
              <a:rPr lang="en-US" smtClean="0">
                <a:latin typeface="Arial" pitchFamily="34" charset="0"/>
              </a:rPr>
              <a:t> offer virtual manipulatives and modeling activities that can be used in whole class or small group instruction.  And remember since it is web based, students can access it from home as well.  What a great way to help with homework!</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0113F07-4D5B-4FB4-B998-5BDDBF6ECA16}" type="datetime1">
              <a:rPr lang="en-US"/>
              <a:pPr>
                <a:defRPr/>
              </a:pPr>
              <a:t>10/18/2013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D60DD9-7A13-40D8-BFA8-26FBBEA6B923}" type="slidenum">
              <a:rPr lang="en-US"/>
              <a:pPr>
                <a:defRPr/>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AE76B86-F9EE-4A5C-9714-22861F321C71}" type="datetime1">
              <a:rPr lang="en-US"/>
              <a:pPr>
                <a:defRPr/>
              </a:pPr>
              <a:t>10/18/2013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A6AFFB3-3B68-45AA-BA1D-83D13C9DE8AF}" type="slidenum">
              <a:rPr lang="en-US"/>
              <a:pPr>
                <a:defRPr/>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78ACE60-EECE-4C5E-B364-0D4657C2050E}" type="datetime1">
              <a:rPr lang="en-US"/>
              <a:pPr>
                <a:defRPr/>
              </a:pPr>
              <a:t>10/18/2013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20D04E-9B7B-4494-A4CB-23805CC4B8E9}" type="slidenum">
              <a:rPr lang="en-US"/>
              <a:pPr>
                <a:defRPr/>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BA26786D-0A3C-074C-BC53-30338041C1AB}" type="datetime1">
              <a:rPr lang="en-US"/>
              <a:pPr/>
              <a:t>10/18/2013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397C97F-1549-3046-9DFC-5B8F15965AEC}" type="slidenum">
              <a:rPr lang="en-US"/>
              <a:pPr/>
              <a:t>‹#›</a:t>
            </a:fld>
            <a:endParaRPr lang="en-US"/>
          </a:p>
        </p:txBody>
      </p:sp>
    </p:spTree>
    <p:extLst>
      <p:ext uri="{BB962C8B-B14F-4D97-AF65-F5344CB8AC3E}">
        <p14:creationId xmlns:p14="http://schemas.microsoft.com/office/powerpoint/2010/main" val="206076971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620493D-956B-2C4F-A859-F6BBCA34840E}" type="datetime1">
              <a:rPr lang="en-US"/>
              <a:pPr/>
              <a:t>10/18/2013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32A3A0F-EBD7-1443-BD47-6E1AF4C0D066}" type="slidenum">
              <a:rPr lang="en-US"/>
              <a:pPr/>
              <a:t>‹#›</a:t>
            </a:fld>
            <a:endParaRPr lang="en-US"/>
          </a:p>
        </p:txBody>
      </p:sp>
    </p:spTree>
    <p:extLst>
      <p:ext uri="{BB962C8B-B14F-4D97-AF65-F5344CB8AC3E}">
        <p14:creationId xmlns:p14="http://schemas.microsoft.com/office/powerpoint/2010/main" val="318006441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3487722-191D-4C40-BB83-6A985535255E}" type="datetime1">
              <a:rPr lang="en-US"/>
              <a:pPr/>
              <a:t>10/18/2013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F4B75AF-7CA6-D142-856F-B882B14D949C}" type="slidenum">
              <a:rPr lang="en-US"/>
              <a:pPr/>
              <a:t>‹#›</a:t>
            </a:fld>
            <a:endParaRPr lang="en-US"/>
          </a:p>
        </p:txBody>
      </p:sp>
    </p:spTree>
    <p:extLst>
      <p:ext uri="{BB962C8B-B14F-4D97-AF65-F5344CB8AC3E}">
        <p14:creationId xmlns:p14="http://schemas.microsoft.com/office/powerpoint/2010/main" val="60895315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94EB3A08-B096-C84C-93F3-7B4FEE3A3F94}" type="datetime1">
              <a:rPr lang="en-US"/>
              <a:pPr/>
              <a:t>10/18/2013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68E218C6-5A99-E547-84D4-D710B6959078}" type="slidenum">
              <a:rPr lang="en-US"/>
              <a:pPr/>
              <a:t>‹#›</a:t>
            </a:fld>
            <a:endParaRPr lang="en-US"/>
          </a:p>
        </p:txBody>
      </p:sp>
    </p:spTree>
    <p:extLst>
      <p:ext uri="{BB962C8B-B14F-4D97-AF65-F5344CB8AC3E}">
        <p14:creationId xmlns:p14="http://schemas.microsoft.com/office/powerpoint/2010/main" val="307219836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119B07E7-2E77-C247-843D-9D449D8CD6AA}" type="datetime1">
              <a:rPr lang="en-US"/>
              <a:pPr/>
              <a:t>10/18/2013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461EB760-92BC-9B47-80FE-479474E9DAA6}" type="slidenum">
              <a:rPr lang="en-US"/>
              <a:pPr/>
              <a:t>‹#›</a:t>
            </a:fld>
            <a:endParaRPr lang="en-US"/>
          </a:p>
        </p:txBody>
      </p:sp>
    </p:spTree>
    <p:extLst>
      <p:ext uri="{BB962C8B-B14F-4D97-AF65-F5344CB8AC3E}">
        <p14:creationId xmlns:p14="http://schemas.microsoft.com/office/powerpoint/2010/main" val="418001226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C96C0EA6-B60B-654B-83F9-7DE3FE43C6E3}" type="datetime1">
              <a:rPr lang="en-US"/>
              <a:pPr/>
              <a:t>10/18/2013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1098D07F-7D35-D64E-9E5B-807B682EF253}" type="slidenum">
              <a:rPr lang="en-US"/>
              <a:pPr/>
              <a:t>‹#›</a:t>
            </a:fld>
            <a:endParaRPr lang="en-US"/>
          </a:p>
        </p:txBody>
      </p:sp>
    </p:spTree>
    <p:extLst>
      <p:ext uri="{BB962C8B-B14F-4D97-AF65-F5344CB8AC3E}">
        <p14:creationId xmlns:p14="http://schemas.microsoft.com/office/powerpoint/2010/main" val="287241936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7B7E7847-6E02-9947-9EBA-23967215DED2}" type="datetime1">
              <a:rPr lang="en-US"/>
              <a:pPr/>
              <a:t>10/18/2013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6CEADBC1-B188-864A-A0E7-1EA83A1DBDBC}" type="slidenum">
              <a:rPr lang="en-US"/>
              <a:pPr/>
              <a:t>‹#›</a:t>
            </a:fld>
            <a:endParaRPr lang="en-US"/>
          </a:p>
        </p:txBody>
      </p:sp>
    </p:spTree>
    <p:extLst>
      <p:ext uri="{BB962C8B-B14F-4D97-AF65-F5344CB8AC3E}">
        <p14:creationId xmlns:p14="http://schemas.microsoft.com/office/powerpoint/2010/main" val="89244927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1CFB98B-775F-C84A-BE73-82351E6211CF}" type="datetime1">
              <a:rPr lang="en-US"/>
              <a:pPr/>
              <a:t>10/18/2013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8D908A85-677B-3248-9732-E3BF6B1F277B}" type="slidenum">
              <a:rPr lang="en-US"/>
              <a:pPr/>
              <a:t>‹#›</a:t>
            </a:fld>
            <a:endParaRPr lang="en-US"/>
          </a:p>
        </p:txBody>
      </p:sp>
    </p:spTree>
    <p:extLst>
      <p:ext uri="{BB962C8B-B14F-4D97-AF65-F5344CB8AC3E}">
        <p14:creationId xmlns:p14="http://schemas.microsoft.com/office/powerpoint/2010/main" val="130158378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EA5D493-43D9-48A7-A677-679EF11DACD2}" type="datetime1">
              <a:rPr lang="en-US"/>
              <a:pPr>
                <a:defRPr/>
              </a:pPr>
              <a:t>10/18/2013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B2A583-FA92-479E-8E80-42025E5D2F72}" type="slidenum">
              <a:rPr lang="en-US"/>
              <a:pPr>
                <a:defRPr/>
              </a:pPr>
              <a:t>‹#›</a:t>
            </a:fld>
            <a:endParaRPr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9FECE84-44AB-954B-BE4A-8796D95435BD}" type="datetime1">
              <a:rPr lang="en-US"/>
              <a:pPr/>
              <a:t>10/18/2013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4685659A-FF71-274A-B8E4-4E2E6BEA59A5}" type="slidenum">
              <a:rPr lang="en-US"/>
              <a:pPr/>
              <a:t>‹#›</a:t>
            </a:fld>
            <a:endParaRPr lang="en-US"/>
          </a:p>
        </p:txBody>
      </p:sp>
    </p:spTree>
    <p:extLst>
      <p:ext uri="{BB962C8B-B14F-4D97-AF65-F5344CB8AC3E}">
        <p14:creationId xmlns:p14="http://schemas.microsoft.com/office/powerpoint/2010/main" val="393485907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85669A6-BEC4-8E44-A593-A7F0C46A1A3B}" type="datetime1">
              <a:rPr lang="en-US"/>
              <a:pPr/>
              <a:t>10/18/2013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922FA25-33AA-7E4F-A555-03595827A7A2}" type="slidenum">
              <a:rPr lang="en-US"/>
              <a:pPr/>
              <a:t>‹#›</a:t>
            </a:fld>
            <a:endParaRPr lang="en-US"/>
          </a:p>
        </p:txBody>
      </p:sp>
    </p:spTree>
    <p:extLst>
      <p:ext uri="{BB962C8B-B14F-4D97-AF65-F5344CB8AC3E}">
        <p14:creationId xmlns:p14="http://schemas.microsoft.com/office/powerpoint/2010/main" val="62738302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1886ED4-153C-2E45-A98D-9E8561334ADA}" type="datetime1">
              <a:rPr lang="en-US"/>
              <a:pPr/>
              <a:t>10/18/2013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91201F27-39AB-AB4F-89F8-FF3DF3E072FA}" type="slidenum">
              <a:rPr lang="en-US"/>
              <a:pPr/>
              <a:t>‹#›</a:t>
            </a:fld>
            <a:endParaRPr lang="en-US"/>
          </a:p>
        </p:txBody>
      </p:sp>
    </p:spTree>
    <p:extLst>
      <p:ext uri="{BB962C8B-B14F-4D97-AF65-F5344CB8AC3E}">
        <p14:creationId xmlns:p14="http://schemas.microsoft.com/office/powerpoint/2010/main" val="310688056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05CD1EC-67D7-4C0A-820D-E8A4637A5F9E}" type="datetimeFigureOut">
              <a:rPr lang="en-US">
                <a:solidFill>
                  <a:prstClr val="black">
                    <a:tint val="75000"/>
                  </a:prstClr>
                </a:solidFill>
              </a:rPr>
              <a:pPr>
                <a:defRPr/>
              </a:pPr>
              <a:t>10/18/2013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BE099C8-9AEE-4E90-92B2-DD6477F8C47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0833088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C4F77B6-5492-461F-8B95-D48A9E2093DE}" type="datetimeFigureOut">
              <a:rPr lang="en-US">
                <a:solidFill>
                  <a:prstClr val="black">
                    <a:tint val="75000"/>
                  </a:prstClr>
                </a:solidFill>
              </a:rPr>
              <a:pPr>
                <a:defRPr/>
              </a:pPr>
              <a:t>10/18/2013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C3D6616-C355-4B72-84EC-59A609ECBF1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6960833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04054DB-0D1F-4C65-8A41-7878C0A16FA6}" type="datetimeFigureOut">
              <a:rPr lang="en-US">
                <a:solidFill>
                  <a:prstClr val="black">
                    <a:tint val="75000"/>
                  </a:prstClr>
                </a:solidFill>
              </a:rPr>
              <a:pPr>
                <a:defRPr/>
              </a:pPr>
              <a:t>10/18/2013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E723BBD-F319-4492-9D13-12343AD4476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50877083"/>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0754354-689E-4689-A3D1-70A1498888B2}" type="datetimeFigureOut">
              <a:rPr lang="en-US">
                <a:solidFill>
                  <a:prstClr val="black">
                    <a:tint val="75000"/>
                  </a:prstClr>
                </a:solidFill>
              </a:rPr>
              <a:pPr>
                <a:defRPr/>
              </a:pPr>
              <a:t>10/18/2013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26B96B9-1586-4920-8E0B-EBAD051963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769745"/>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415B642-F0B3-4D55-9BB4-627719BDC124}" type="datetimeFigureOut">
              <a:rPr lang="en-US">
                <a:solidFill>
                  <a:prstClr val="black">
                    <a:tint val="75000"/>
                  </a:prstClr>
                </a:solidFill>
              </a:rPr>
              <a:pPr>
                <a:defRPr/>
              </a:pPr>
              <a:t>10/18/2013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07DD1FA-E132-45D9-B864-DCC7009F9B2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73258350"/>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629696E-CE06-46F9-937C-4F477D046DDD}" type="datetimeFigureOut">
              <a:rPr lang="en-US">
                <a:solidFill>
                  <a:prstClr val="black">
                    <a:tint val="75000"/>
                  </a:prstClr>
                </a:solidFill>
              </a:rPr>
              <a:pPr>
                <a:defRPr/>
              </a:pPr>
              <a:t>10/18/2013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4B75749-30BC-4C3D-9BBD-BB816A3AED2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22376919"/>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1290E6A-738E-4AF5-8EF4-192A63094F4E}" type="datetimeFigureOut">
              <a:rPr lang="en-US">
                <a:solidFill>
                  <a:prstClr val="black">
                    <a:tint val="75000"/>
                  </a:prstClr>
                </a:solidFill>
              </a:rPr>
              <a:pPr>
                <a:defRPr/>
              </a:pPr>
              <a:t>10/18/2013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8F4A6B0-2597-4CF0-8A1A-3AB58C5C772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186937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92982DB-61B5-47CF-A9EB-CBB432CBB6EB}" type="datetime1">
              <a:rPr lang="en-US"/>
              <a:pPr>
                <a:defRPr/>
              </a:pPr>
              <a:t>10/18/2013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E1CA96-1289-46B5-88D0-7626BA9C53F9}" type="slidenum">
              <a:rPr lang="en-US"/>
              <a:pPr>
                <a:defRPr/>
              </a:pPr>
              <a:t>‹#›</a:t>
            </a:fld>
            <a:endParaRPr lang="en-US"/>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FA945F2-088A-4B91-823F-3D6BFF4C1699}" type="datetimeFigureOut">
              <a:rPr lang="en-US">
                <a:solidFill>
                  <a:prstClr val="black">
                    <a:tint val="75000"/>
                  </a:prstClr>
                </a:solidFill>
              </a:rPr>
              <a:pPr>
                <a:defRPr/>
              </a:pPr>
              <a:t>10/18/2013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415AD1A-BA6E-4B51-B928-A2B56C1DE0E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63748637"/>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B67CAB9-12A9-4006-9684-32AE684B8CB9}" type="datetimeFigureOut">
              <a:rPr lang="en-US">
                <a:solidFill>
                  <a:prstClr val="black">
                    <a:tint val="75000"/>
                  </a:prstClr>
                </a:solidFill>
              </a:rPr>
              <a:pPr>
                <a:defRPr/>
              </a:pPr>
              <a:t>10/18/2013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1132999-AF94-4327-AD64-BF1CFC07ECC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30343400"/>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B0B914-4C6A-43A8-8DBB-499AF94E02A2}" type="datetimeFigureOut">
              <a:rPr lang="en-US">
                <a:solidFill>
                  <a:prstClr val="black">
                    <a:tint val="75000"/>
                  </a:prstClr>
                </a:solidFill>
              </a:rPr>
              <a:pPr>
                <a:defRPr/>
              </a:pPr>
              <a:t>10/18/2013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EAC30D7-129D-4AAF-8A13-D28486BD5BF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0218288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769936B-B9FE-4BE7-A38E-6158F73F8C12}" type="datetimeFigureOut">
              <a:rPr lang="en-US">
                <a:solidFill>
                  <a:prstClr val="black">
                    <a:tint val="75000"/>
                  </a:prstClr>
                </a:solidFill>
              </a:rPr>
              <a:pPr>
                <a:defRPr/>
              </a:pPr>
              <a:t>10/18/2013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658DB1C-02FD-41B5-9F84-E232A9B3435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6453671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BC65942-4B7D-49F9-A235-0584C5C949E7}" type="datetime1">
              <a:rPr lang="en-US"/>
              <a:pPr>
                <a:defRPr/>
              </a:pPr>
              <a:t>10/18/2013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51B89FA-963D-4FF4-A79B-98A088377CC8}" type="slidenum">
              <a:rPr lang="en-US"/>
              <a:pPr>
                <a:defRPr/>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CBBD96B-B4DF-4FB7-86E2-7D12C8D6A386}" type="datetime1">
              <a:rPr lang="en-US"/>
              <a:pPr>
                <a:defRPr/>
              </a:pPr>
              <a:t>10/18/2013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6F921A6-98B6-41B2-A5B8-718A63E6DC24}" type="slidenum">
              <a:rPr lang="en-US"/>
              <a:pPr>
                <a:defRPr/>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8F5BFE1-5934-4315-A9EC-7CDEDE32DA75}" type="datetime1">
              <a:rPr lang="en-US"/>
              <a:pPr>
                <a:defRPr/>
              </a:pPr>
              <a:t>10/18/2013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D91EEA1-3C07-4FC9-AFA8-3D357290A825}" type="slidenum">
              <a:rPr lang="en-US"/>
              <a:pPr>
                <a:defRPr/>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F4394F3-ABB2-4888-BD4E-D0544DA5114C}" type="datetime1">
              <a:rPr lang="en-US"/>
              <a:pPr>
                <a:defRPr/>
              </a:pPr>
              <a:t>10/18/2013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8778075-8A08-467D-AF72-03A720FE511D}" type="slidenum">
              <a:rPr lang="en-US"/>
              <a:pPr>
                <a:defRPr/>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52048DE-8A5D-4AEE-805B-0A3B97602B5B}" type="datetime1">
              <a:rPr lang="en-US"/>
              <a:pPr>
                <a:defRPr/>
              </a:pPr>
              <a:t>10/18/2013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5C2FB27-A45A-4318-A0D3-797A434A6CE4}" type="slidenum">
              <a:rPr lang="en-US"/>
              <a:pPr>
                <a:defRPr/>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D904728-0F64-425B-B914-C74649DB92BC}" type="datetime1">
              <a:rPr lang="en-US"/>
              <a:pPr>
                <a:defRPr/>
              </a:pPr>
              <a:t>10/18/2013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88593A0-FC86-4FB9-AB97-52248D05E6FD}" type="slidenum">
              <a:rPr lang="en-US"/>
              <a:pPr>
                <a:defRPr/>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ヒラギノ角ゴ Pro W3" charset="-128"/>
                <a:cs typeface="ヒラギノ角ゴ Pro W3" charset="-128"/>
              </a:defRPr>
            </a:lvl1pPr>
          </a:lstStyle>
          <a:p>
            <a:pPr>
              <a:defRPr/>
            </a:pPr>
            <a:fld id="{45DAA8A9-8878-4A07-AE7D-314DB029D5C5}" type="datetime1">
              <a:rPr lang="en-US"/>
              <a:pPr>
                <a:defRPr/>
              </a:pPr>
              <a:t>10/18/2013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ea typeface="ヒラギノ角ゴ Pro W3" charset="-128"/>
                <a:cs typeface="ヒラギノ角ゴ Pro W3" charset="-128"/>
              </a:defRPr>
            </a:lvl1pPr>
          </a:lstStyle>
          <a:p>
            <a:pPr>
              <a:defRPr/>
            </a:pPr>
            <a:fld id="{7FEA1562-9E50-422A-87A9-4D2BDAA42C7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pitchFamily="34" charset="0"/>
          <a:ea typeface="ヒラギノ角ゴ Pro W3" charset="-128"/>
        </a:defRPr>
      </a:lvl6pPr>
      <a:lvl7pPr marL="914400" algn="ctr" defTabSz="457200" rtl="0" fontAlgn="base">
        <a:spcBef>
          <a:spcPct val="0"/>
        </a:spcBef>
        <a:spcAft>
          <a:spcPct val="0"/>
        </a:spcAft>
        <a:defRPr sz="4400">
          <a:solidFill>
            <a:schemeClr val="tx1"/>
          </a:solidFill>
          <a:latin typeface="Calibri" pitchFamily="34" charset="0"/>
          <a:ea typeface="ヒラギノ角ゴ Pro W3" charset="-128"/>
        </a:defRPr>
      </a:lvl7pPr>
      <a:lvl8pPr marL="1371600" algn="ctr" defTabSz="457200" rtl="0" fontAlgn="base">
        <a:spcBef>
          <a:spcPct val="0"/>
        </a:spcBef>
        <a:spcAft>
          <a:spcPct val="0"/>
        </a:spcAft>
        <a:defRPr sz="4400">
          <a:solidFill>
            <a:schemeClr val="tx1"/>
          </a:solidFill>
          <a:latin typeface="Calibri" pitchFamily="34" charset="0"/>
          <a:ea typeface="ヒラギノ角ゴ Pro W3" charset="-128"/>
        </a:defRPr>
      </a:lvl8pPr>
      <a:lvl9pPr marL="1828800" algn="ctr" defTabSz="457200" rtl="0" fontAlgn="base">
        <a:spcBef>
          <a:spcPct val="0"/>
        </a:spcBef>
        <a:spcAft>
          <a:spcPct val="0"/>
        </a:spcAft>
        <a:defRPr sz="4400">
          <a:solidFill>
            <a:schemeClr val="tx1"/>
          </a:solidFill>
          <a:latin typeface="Calibri" pitchFamily="34"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ヒラギノ角ゴ Pro W3" charset="-128"/>
          <a:cs typeface="ヒラギノ角ゴ Pro W3"/>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charset="-128"/>
          <a:cs typeface="ヒラギノ角ゴ Pro W3"/>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4CF28DBD-F1A2-D445-84F9-7A1E7D51C1FF}" type="datetime1">
              <a:rPr lang="en-US">
                <a:ea typeface="ヒラギノ角ゴ Pro W3" charset="-128"/>
                <a:cs typeface="ヒラギノ角ゴ Pro W3" charset="-128"/>
              </a:rPr>
              <a:pPr/>
              <a:t>10/18/2013</a:t>
            </a:fld>
            <a:endParaRPr lang="en-US">
              <a:ea typeface="ヒラギノ角ゴ Pro W3" charset="-128"/>
              <a:cs typeface="ヒラギノ角ゴ Pro W3"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9AFB7546-AD51-3243-B576-4960A7BE0B10}" type="slidenum">
              <a:rPr lang="en-US">
                <a:ea typeface="ヒラギノ角ゴ Pro W3" charset="-128"/>
                <a:cs typeface="ヒラギノ角ゴ Pro W3" charset="-128"/>
              </a:rPr>
              <a:pPr/>
              <a:t>‹#›</a:t>
            </a:fld>
            <a:endParaRPr lang="en-US">
              <a:ea typeface="ヒラギノ角ゴ Pro W3" charset="-128"/>
              <a:cs typeface="ヒラギノ角ゴ Pro W3" charset="-128"/>
            </a:endParaRPr>
          </a:p>
        </p:txBody>
      </p:sp>
    </p:spTree>
    <p:extLst>
      <p:ext uri="{BB962C8B-B14F-4D97-AF65-F5344CB8AC3E}">
        <p14:creationId xmlns:p14="http://schemas.microsoft.com/office/powerpoint/2010/main" val="72923646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ransition>
    <p:fade/>
  </p:transition>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pitchFamily="34" charset="0"/>
          <a:ea typeface="ヒラギノ角ゴ Pro W3" charset="-128"/>
        </a:defRPr>
      </a:lvl6pPr>
      <a:lvl7pPr marL="914400" algn="ctr" defTabSz="457200" rtl="0" fontAlgn="base">
        <a:spcBef>
          <a:spcPct val="0"/>
        </a:spcBef>
        <a:spcAft>
          <a:spcPct val="0"/>
        </a:spcAft>
        <a:defRPr sz="4400">
          <a:solidFill>
            <a:schemeClr val="tx1"/>
          </a:solidFill>
          <a:latin typeface="Calibri" pitchFamily="34" charset="0"/>
          <a:ea typeface="ヒラギノ角ゴ Pro W3" charset="-128"/>
        </a:defRPr>
      </a:lvl7pPr>
      <a:lvl8pPr marL="1371600" algn="ctr" defTabSz="457200" rtl="0" fontAlgn="base">
        <a:spcBef>
          <a:spcPct val="0"/>
        </a:spcBef>
        <a:spcAft>
          <a:spcPct val="0"/>
        </a:spcAft>
        <a:defRPr sz="4400">
          <a:solidFill>
            <a:schemeClr val="tx1"/>
          </a:solidFill>
          <a:latin typeface="Calibri" pitchFamily="34" charset="0"/>
          <a:ea typeface="ヒラギノ角ゴ Pro W3" charset="-128"/>
        </a:defRPr>
      </a:lvl8pPr>
      <a:lvl9pPr marL="1828800" algn="ctr" defTabSz="457200" rtl="0" fontAlgn="base">
        <a:spcBef>
          <a:spcPct val="0"/>
        </a:spcBef>
        <a:spcAft>
          <a:spcPct val="0"/>
        </a:spcAft>
        <a:defRPr sz="4400">
          <a:solidFill>
            <a:schemeClr val="tx1"/>
          </a:solidFill>
          <a:latin typeface="Calibri" pitchFamily="34" charset="0"/>
          <a:ea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ヒラギノ角ゴ Pro W3" charset="-128"/>
          <a:cs typeface="ヒラギノ角ゴ Pro W3"/>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charset="-128"/>
          <a:cs typeface="ヒラギノ角ゴ Pro W3"/>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ヒラギノ角ゴ Pro W3"/>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defRPr/>
            </a:pPr>
            <a:fld id="{C413B259-B25A-439A-B138-FE9BA7A6D288}" type="datetimeFigureOut">
              <a:rPr lang="en-US">
                <a:solidFill>
                  <a:prstClr val="black">
                    <a:tint val="75000"/>
                  </a:prstClr>
                </a:solidFill>
                <a:latin typeface="Berlin Sans FB" pitchFamily="34" charset="0"/>
                <a:ea typeface="+mn-ea"/>
                <a:cs typeface="+mn-cs"/>
              </a:rPr>
              <a:pPr defTabSz="914400">
                <a:defRPr/>
              </a:pPr>
              <a:t>10/18/2013</a:t>
            </a:fld>
            <a:endParaRPr lang="en-US">
              <a:solidFill>
                <a:prstClr val="black">
                  <a:tint val="75000"/>
                </a:prstClr>
              </a:solidFill>
              <a:latin typeface="Berlin Sans FB" pitchFamily="34" charset="0"/>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defRPr/>
            </a:pPr>
            <a:endParaRPr lang="en-US">
              <a:solidFill>
                <a:prstClr val="black">
                  <a:tint val="75000"/>
                </a:prstClr>
              </a:solidFill>
              <a:latin typeface="Berlin Sans FB" pitchFamily="34" charset="0"/>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defRPr/>
            </a:pPr>
            <a:fld id="{10BEFE90-D3B7-4EC4-A2BA-11E675271E5C}" type="slidenum">
              <a:rPr lang="en-US">
                <a:solidFill>
                  <a:prstClr val="black">
                    <a:tint val="75000"/>
                  </a:prstClr>
                </a:solidFill>
                <a:latin typeface="Berlin Sans FB" pitchFamily="34" charset="0"/>
                <a:ea typeface="+mn-ea"/>
                <a:cs typeface="+mn-cs"/>
              </a:rPr>
              <a:pPr defTabSz="914400">
                <a:defRPr/>
              </a:pPr>
              <a:t>‹#›</a:t>
            </a:fld>
            <a:endParaRPr lang="en-US">
              <a:solidFill>
                <a:prstClr val="black">
                  <a:tint val="75000"/>
                </a:prstClr>
              </a:solidFill>
              <a:latin typeface="Berlin Sans FB" pitchFamily="34" charset="0"/>
              <a:ea typeface="+mn-ea"/>
              <a:cs typeface="+mn-cs"/>
            </a:endParaRPr>
          </a:p>
        </p:txBody>
      </p:sp>
      <p:pic>
        <p:nvPicPr>
          <p:cNvPr id="1031" name="Picture 6" descr="GoMath_S_BAckF.psd"/>
          <p:cNvPicPr>
            <a:picLocks noChangeAspect="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111097367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hyperlink" Target="https://www-try.thinkcentral.com/content/hsp/math/hspmath/na/common/mega_math_9780547274485_/megamathcd6/cm/launch.html?strActivityName=g36_3_2_I&amp;strAssignID=1" TargetMode="Externa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hyperlink" Target="http://www-k6.thinkcentral.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content.thinkcentral.com/content/hsp/math/hspmath/na/common/itools_int_9780153616259_/main.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oMath_S26F.psd"/>
          <p:cNvPicPr>
            <a:picLocks noChangeAspect="1"/>
          </p:cNvPicPr>
          <p:nvPr/>
        </p:nvPicPr>
        <p:blipFill>
          <a:blip r:embed="rId3"/>
          <a:srcRect/>
          <a:stretch>
            <a:fillRect/>
          </a:stretch>
        </p:blipFill>
        <p:spPr bwMode="auto">
          <a:xfrm>
            <a:off x="14288" y="-14288"/>
            <a:ext cx="9144000" cy="6858001"/>
          </a:xfrm>
          <a:prstGeom prst="rect">
            <a:avLst/>
          </a:prstGeom>
          <a:noFill/>
          <a:ln w="9525">
            <a:noFill/>
            <a:miter lim="800000"/>
            <a:headEnd/>
            <a:tailEnd/>
          </a:ln>
        </p:spPr>
      </p:pic>
      <p:pic>
        <p:nvPicPr>
          <p:cNvPr id="2051" name="Picture 3" descr="CommonCore_logo_white.png"/>
          <p:cNvPicPr>
            <a:picLocks noChangeAspect="1"/>
          </p:cNvPicPr>
          <p:nvPr/>
        </p:nvPicPr>
        <p:blipFill>
          <a:blip r:embed="rId4"/>
          <a:srcRect/>
          <a:stretch>
            <a:fillRect/>
          </a:stretch>
        </p:blipFill>
        <p:spPr bwMode="auto">
          <a:xfrm>
            <a:off x="7046913" y="130175"/>
            <a:ext cx="1797050" cy="12065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oup 159"/>
          <p:cNvGrpSpPr>
            <a:grpSpLocks/>
          </p:cNvGrpSpPr>
          <p:nvPr/>
        </p:nvGrpSpPr>
        <p:grpSpPr bwMode="auto">
          <a:xfrm>
            <a:off x="-338138" y="550863"/>
            <a:ext cx="9820276" cy="6307137"/>
            <a:chOff x="24" y="3236"/>
            <a:chExt cx="1126" cy="753"/>
          </a:xfrm>
        </p:grpSpPr>
        <p:pic>
          <p:nvPicPr>
            <p:cNvPr id="39943" name="Picture 160" descr="aptop"/>
            <p:cNvPicPr>
              <a:picLocks noChangeAspect="1" noChangeArrowheads="1"/>
            </p:cNvPicPr>
            <p:nvPr/>
          </p:nvPicPr>
          <p:blipFill>
            <a:blip r:embed="rId3" cstate="print">
              <a:clrChange>
                <a:clrFrom>
                  <a:srgbClr val="FFFFFF"/>
                </a:clrFrom>
                <a:clrTo>
                  <a:srgbClr val="FFFFFF">
                    <a:alpha val="0"/>
                  </a:srgbClr>
                </a:clrTo>
              </a:clrChange>
            </a:blip>
            <a:srcRect l="4842" t="10664" r="3568" b="11342"/>
            <a:stretch>
              <a:fillRect/>
            </a:stretch>
          </p:blipFill>
          <p:spPr bwMode="auto">
            <a:xfrm>
              <a:off x="24" y="3236"/>
              <a:ext cx="1126" cy="753"/>
            </a:xfrm>
            <a:prstGeom prst="rect">
              <a:avLst/>
            </a:prstGeom>
            <a:noFill/>
            <a:ln w="9525">
              <a:noFill/>
              <a:miter lim="800000"/>
              <a:headEnd/>
              <a:tailEnd/>
            </a:ln>
          </p:spPr>
        </p:pic>
        <p:sp>
          <p:nvSpPr>
            <p:cNvPr id="10" name="Rectangle 161"/>
            <p:cNvSpPr>
              <a:spLocks noChangeArrowheads="1"/>
            </p:cNvSpPr>
            <p:nvPr/>
          </p:nvSpPr>
          <p:spPr bwMode="auto">
            <a:xfrm>
              <a:off x="207" y="3313"/>
              <a:ext cx="719" cy="472"/>
            </a:xfrm>
            <a:prstGeom prst="rect">
              <a:avLst/>
            </a:prstGeom>
            <a:solidFill>
              <a:schemeClr val="tx1"/>
            </a:solidFill>
            <a:ln w="38100" cmpd="dbl">
              <a:solidFill>
                <a:srgbClr val="5F5F5F"/>
              </a:solidFill>
              <a:miter lim="800000"/>
              <a:headEnd/>
              <a:tailEnd/>
            </a:ln>
            <a:effectLst/>
          </p:spPr>
          <p:txBody>
            <a:bodyPr wrap="none" anchor="ctr"/>
            <a:lstStyle/>
            <a:p>
              <a:pPr algn="ctr">
                <a:defRPr/>
              </a:pPr>
              <a:r>
                <a:rPr lang="en-US" sz="2800" i="1">
                  <a:solidFill>
                    <a:srgbClr val="000099"/>
                  </a:solidFill>
                  <a:latin typeface="Footlight MT Light" pitchFamily="18" charset="0"/>
                  <a:ea typeface="ＭＳ Ｐゴシック" charset="-128"/>
                </a:rPr>
                <a:t> </a:t>
              </a:r>
              <a:endParaRPr lang="en-US" sz="2100" b="1" i="1">
                <a:solidFill>
                  <a:schemeClr val="hlink"/>
                </a:solidFill>
                <a:effectLst>
                  <a:outerShdw blurRad="38100" dist="38100" dir="2700000" algn="tl">
                    <a:srgbClr val="FFFFFF"/>
                  </a:outerShdw>
                </a:effectLst>
                <a:latin typeface="Footlight MT Light" pitchFamily="18" charset="0"/>
                <a:ea typeface="ＭＳ Ｐゴシック" charset="-128"/>
              </a:endParaRPr>
            </a:p>
          </p:txBody>
        </p:sp>
        <p:sp>
          <p:nvSpPr>
            <p:cNvPr id="39945" name="Text Box 162"/>
            <p:cNvSpPr txBox="1">
              <a:spLocks noChangeArrowheads="1"/>
            </p:cNvSpPr>
            <p:nvPr/>
          </p:nvSpPr>
          <p:spPr bwMode="auto">
            <a:xfrm>
              <a:off x="189" y="3397"/>
              <a:ext cx="724" cy="188"/>
            </a:xfrm>
            <a:prstGeom prst="rect">
              <a:avLst/>
            </a:prstGeom>
            <a:noFill/>
            <a:ln w="9525">
              <a:noFill/>
              <a:miter lim="800000"/>
              <a:headEnd/>
              <a:tailEnd/>
            </a:ln>
          </p:spPr>
          <p:txBody>
            <a:bodyPr>
              <a:spAutoFit/>
            </a:bodyPr>
            <a:lstStyle/>
            <a:p>
              <a:pPr algn="ctr">
                <a:spcBef>
                  <a:spcPct val="50000"/>
                </a:spcBef>
              </a:pPr>
              <a:endParaRPr lang="en-US">
                <a:solidFill>
                  <a:schemeClr val="bg1"/>
                </a:solidFill>
                <a:latin typeface="Footlight MT Light" pitchFamily="18" charset="0"/>
                <a:ea typeface="ＭＳ Ｐゴシック" pitchFamily="1" charset="-128"/>
              </a:endParaRPr>
            </a:p>
          </p:txBody>
        </p:sp>
      </p:grpSp>
      <p:sp>
        <p:nvSpPr>
          <p:cNvPr id="12" name="Rectangle 7"/>
          <p:cNvSpPr txBox="1">
            <a:spLocks noChangeArrowheads="1"/>
          </p:cNvSpPr>
          <p:nvPr/>
        </p:nvSpPr>
        <p:spPr bwMode="auto">
          <a:xfrm>
            <a:off x="457200" y="0"/>
            <a:ext cx="8229600" cy="1295400"/>
          </a:xfrm>
          <a:prstGeom prst="rect">
            <a:avLst/>
          </a:prstGeom>
          <a:noFill/>
          <a:ln>
            <a:miter lim="800000"/>
            <a:headEnd/>
            <a:tailEnd/>
          </a:ln>
        </p:spPr>
        <p:txBody>
          <a:bodyPr/>
          <a:lstStyle/>
          <a:p>
            <a:pPr algn="ctr">
              <a:defRPr/>
            </a:pPr>
            <a:r>
              <a:rPr lang="en-US" sz="3600" b="1" kern="0" dirty="0">
                <a:solidFill>
                  <a:schemeClr val="bg1"/>
                </a:solidFill>
                <a:effectLst>
                  <a:outerShdw blurRad="38100" dist="38100" dir="2700000" algn="tl">
                    <a:srgbClr val="000000">
                      <a:alpha val="43137"/>
                    </a:srgbClr>
                  </a:outerShdw>
                </a:effectLst>
                <a:latin typeface="+mj-lt"/>
                <a:ea typeface="+mj-ea"/>
                <a:cs typeface="+mj-cs"/>
              </a:rPr>
              <a:t>Mega Math</a:t>
            </a:r>
          </a:p>
        </p:txBody>
      </p:sp>
      <p:pic>
        <p:nvPicPr>
          <p:cNvPr id="39940" name="Picture 8"/>
          <p:cNvPicPr>
            <a:picLocks noChangeAspect="1" noChangeArrowheads="1"/>
          </p:cNvPicPr>
          <p:nvPr/>
        </p:nvPicPr>
        <p:blipFill>
          <a:blip r:embed="rId4" cstate="print"/>
          <a:srcRect r="33846" b="25275"/>
          <a:stretch>
            <a:fillRect/>
          </a:stretch>
        </p:blipFill>
        <p:spPr bwMode="auto">
          <a:xfrm>
            <a:off x="838200" y="914400"/>
            <a:ext cx="7086600" cy="4419600"/>
          </a:xfrm>
          <a:prstGeom prst="rect">
            <a:avLst/>
          </a:prstGeom>
          <a:noFill/>
          <a:ln w="9525" algn="ctr">
            <a:noFill/>
            <a:miter lim="800000"/>
            <a:headEnd/>
            <a:tailEnd/>
          </a:ln>
        </p:spPr>
      </p:pic>
      <p:pic>
        <p:nvPicPr>
          <p:cNvPr id="14" name="Picture 5">
            <a:hlinkClick r:id="rId5"/>
          </p:cNvPr>
          <p:cNvPicPr>
            <a:picLocks noChangeAspect="1" noChangeArrowheads="1"/>
          </p:cNvPicPr>
          <p:nvPr/>
        </p:nvPicPr>
        <p:blipFill>
          <a:blip r:embed="rId6" cstate="print"/>
          <a:srcRect/>
          <a:stretch>
            <a:fillRect/>
          </a:stretch>
        </p:blipFill>
        <p:spPr bwMode="auto">
          <a:xfrm>
            <a:off x="838200" y="917575"/>
            <a:ext cx="7086600" cy="4492625"/>
          </a:xfrm>
          <a:prstGeom prst="rect">
            <a:avLst/>
          </a:prstGeom>
          <a:noFill/>
          <a:ln w="9525">
            <a:noFill/>
            <a:miter lim="800000"/>
            <a:headEnd/>
            <a:tailEnd/>
          </a:ln>
        </p:spPr>
      </p:pic>
      <p:pic>
        <p:nvPicPr>
          <p:cNvPr id="15" name="Picture 6"/>
          <p:cNvPicPr>
            <a:picLocks noChangeAspect="1" noChangeArrowheads="1"/>
          </p:cNvPicPr>
          <p:nvPr/>
        </p:nvPicPr>
        <p:blipFill>
          <a:blip r:embed="rId7" cstate="print"/>
          <a:srcRect l="7813" t="6250" r="7813" b="9375"/>
          <a:stretch>
            <a:fillRect/>
          </a:stretch>
        </p:blipFill>
        <p:spPr bwMode="auto">
          <a:xfrm>
            <a:off x="838200" y="914400"/>
            <a:ext cx="7162800" cy="4572000"/>
          </a:xfrm>
          <a:prstGeom prst="rect">
            <a:avLst/>
          </a:prstGeom>
          <a:noFill/>
          <a:ln w="9525" algn="ctr">
            <a:noFill/>
            <a:miter lim="800000"/>
            <a:headEnd/>
            <a:tailEnd/>
          </a:ln>
        </p:spPr>
      </p:pic>
    </p:spTree>
    <p:extLst>
      <p:ext uri="{BB962C8B-B14F-4D97-AF65-F5344CB8AC3E}">
        <p14:creationId xmlns:p14="http://schemas.microsoft.com/office/powerpoint/2010/main" val="10892062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2000" fill="hold"/>
                                        <p:tgtEl>
                                          <p:spTgt spid="15"/>
                                        </p:tgtEl>
                                        <p:attrNameLst>
                                          <p:attrName>ppt_w</p:attrName>
                                        </p:attrNameLst>
                                      </p:cBhvr>
                                      <p:tavLst>
                                        <p:tav tm="0">
                                          <p:val>
                                            <p:strVal val="#ppt_w+.3"/>
                                          </p:val>
                                        </p:tav>
                                        <p:tav tm="100000">
                                          <p:val>
                                            <p:strVal val="#ppt_w"/>
                                          </p:val>
                                        </p:tav>
                                      </p:tavLst>
                                    </p:anim>
                                    <p:anim calcmode="lin" valueType="num">
                                      <p:cBhvr>
                                        <p:cTn id="13" dur="2000" fill="hold"/>
                                        <p:tgtEl>
                                          <p:spTgt spid="15"/>
                                        </p:tgtEl>
                                        <p:attrNameLst>
                                          <p:attrName>ppt_h</p:attrName>
                                        </p:attrNameLst>
                                      </p:cBhvr>
                                      <p:tavLst>
                                        <p:tav tm="0">
                                          <p:val>
                                            <p:strVal val="#ppt_h"/>
                                          </p:val>
                                        </p:tav>
                                        <p:tav tm="100000">
                                          <p:val>
                                            <p:strVal val="#ppt_h"/>
                                          </p:val>
                                        </p:tav>
                                      </p:tavLst>
                                    </p:anim>
                                    <p:animEffect transition="in" filter="fade">
                                      <p:cBhvr>
                                        <p:cTn id="14"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oMath_S26F.psd"/>
          <p:cNvPicPr>
            <a:picLocks noChangeAspect="1"/>
          </p:cNvPicPr>
          <p:nvPr/>
        </p:nvPicPr>
        <p:blipFill>
          <a:blip r:embed="rId3"/>
          <a:srcRect/>
          <a:stretch>
            <a:fillRect/>
          </a:stretch>
        </p:blipFill>
        <p:spPr bwMode="auto">
          <a:xfrm>
            <a:off x="14288" y="-14288"/>
            <a:ext cx="9144000" cy="6858001"/>
          </a:xfrm>
          <a:prstGeom prst="rect">
            <a:avLst/>
          </a:prstGeom>
          <a:noFill/>
          <a:ln w="9525">
            <a:noFill/>
            <a:miter lim="800000"/>
            <a:headEnd/>
            <a:tailEnd/>
          </a:ln>
        </p:spPr>
      </p:pic>
      <p:pic>
        <p:nvPicPr>
          <p:cNvPr id="2051" name="Picture 3" descr="CommonCore_logo_white.png"/>
          <p:cNvPicPr>
            <a:picLocks noChangeAspect="1"/>
          </p:cNvPicPr>
          <p:nvPr/>
        </p:nvPicPr>
        <p:blipFill>
          <a:blip r:embed="rId4"/>
          <a:srcRect/>
          <a:stretch>
            <a:fillRect/>
          </a:stretch>
        </p:blipFill>
        <p:spPr bwMode="auto">
          <a:xfrm>
            <a:off x="7046913" y="130175"/>
            <a:ext cx="1797050" cy="1206500"/>
          </a:xfrm>
          <a:prstGeom prst="rect">
            <a:avLst/>
          </a:prstGeom>
          <a:noFill/>
          <a:ln w="9525">
            <a:noFill/>
            <a:miter lim="800000"/>
            <a:headEnd/>
            <a:tailEnd/>
          </a:ln>
        </p:spPr>
      </p:pic>
    </p:spTree>
    <p:extLst>
      <p:ext uri="{BB962C8B-B14F-4D97-AF65-F5344CB8AC3E}">
        <p14:creationId xmlns:p14="http://schemas.microsoft.com/office/powerpoint/2010/main" val="366451576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_GO Math_Nat_10F.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0364814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oMath_Nat_S1F.psd"/>
          <p:cNvPicPr>
            <a:picLocks noChangeAspect="1"/>
          </p:cNvPicPr>
          <p:nvPr/>
        </p:nvPicPr>
        <p:blipFill rotWithShape="1">
          <a:blip r:embed="rId3"/>
          <a:srcRect b="13623"/>
          <a:stretch/>
        </p:blipFill>
        <p:spPr bwMode="auto">
          <a:xfrm>
            <a:off x="0" y="934278"/>
            <a:ext cx="9144000" cy="5923722"/>
          </a:xfrm>
          <a:prstGeom prst="rect">
            <a:avLst/>
          </a:prstGeom>
          <a:noFill/>
          <a:ln w="9525">
            <a:noFill/>
            <a:miter lim="800000"/>
            <a:headEnd/>
            <a:tailEnd/>
          </a:ln>
        </p:spPr>
      </p:pic>
      <p:sp>
        <p:nvSpPr>
          <p:cNvPr id="2" name="TextBox 1"/>
          <p:cNvSpPr txBox="1"/>
          <p:nvPr/>
        </p:nvSpPr>
        <p:spPr>
          <a:xfrm>
            <a:off x="0" y="0"/>
            <a:ext cx="9144000" cy="1200329"/>
          </a:xfrm>
          <a:prstGeom prst="rect">
            <a:avLst/>
          </a:prstGeom>
          <a:noFill/>
        </p:spPr>
        <p:txBody>
          <a:bodyPr wrap="square" rtlCol="0">
            <a:spAutoFit/>
          </a:bodyPr>
          <a:lstStyle/>
          <a:p>
            <a:pPr algn="ctr"/>
            <a:r>
              <a:rPr lang="en-US" sz="7200" dirty="0" smtClean="0">
                <a:solidFill>
                  <a:schemeClr val="bg1"/>
                </a:solidFill>
              </a:rPr>
              <a:t>Organization</a:t>
            </a:r>
            <a:endParaRPr lang="en-US" sz="7200" dirty="0">
              <a:solidFill>
                <a:schemeClr val="bg1"/>
              </a:solidFill>
            </a:endParaRPr>
          </a:p>
        </p:txBody>
      </p:sp>
    </p:spTree>
    <p:extLst>
      <p:ext uri="{BB962C8B-B14F-4D97-AF65-F5344CB8AC3E}">
        <p14:creationId xmlns:p14="http://schemas.microsoft.com/office/powerpoint/2010/main" val="43336543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title" idx="4294967295"/>
          </p:nvPr>
        </p:nvSpPr>
        <p:spPr>
          <a:xfrm>
            <a:off x="0" y="0"/>
            <a:ext cx="9144000" cy="685800"/>
          </a:xfrm>
        </p:spPr>
        <p:txBody>
          <a:bodyPr/>
          <a:lstStyle/>
          <a:p>
            <a:pPr eaLnBrk="1" hangingPunct="1">
              <a:defRPr/>
            </a:pPr>
            <a:r>
              <a:rPr lang="en-US" sz="3600" b="1" dirty="0" smtClean="0">
                <a:solidFill>
                  <a:schemeClr val="bg1"/>
                </a:solidFill>
                <a:effectLst>
                  <a:outerShdw blurRad="38100" dist="38100" dir="2700000" algn="tl">
                    <a:srgbClr val="000000">
                      <a:alpha val="43137"/>
                    </a:srgbClr>
                  </a:outerShdw>
                </a:effectLst>
              </a:rPr>
              <a:t>   4 part lesson</a:t>
            </a:r>
          </a:p>
        </p:txBody>
      </p:sp>
      <p:pic>
        <p:nvPicPr>
          <p:cNvPr id="61444" name="Picture 8" descr="C:\Documents and Settings\kliner\Desktop\Grade 4 2012 jpegs\SE Lesson 1 page 2.jpg"/>
          <p:cNvPicPr>
            <a:picLocks noChangeAspect="1" noChangeArrowheads="1"/>
          </p:cNvPicPr>
          <p:nvPr/>
        </p:nvPicPr>
        <p:blipFill>
          <a:blip r:embed="rId3" cstate="print"/>
          <a:srcRect l="4791" t="5038" r="7452" b="3992"/>
          <a:stretch>
            <a:fillRect/>
          </a:stretch>
        </p:blipFill>
        <p:spPr bwMode="auto">
          <a:xfrm>
            <a:off x="5638800" y="838200"/>
            <a:ext cx="3195638" cy="4114800"/>
          </a:xfrm>
          <a:prstGeom prst="rect">
            <a:avLst/>
          </a:prstGeom>
          <a:noFill/>
          <a:ln w="28575">
            <a:noFill/>
            <a:miter lim="800000"/>
            <a:headEnd/>
            <a:tailEnd/>
          </a:ln>
        </p:spPr>
      </p:pic>
      <p:pic>
        <p:nvPicPr>
          <p:cNvPr id="61445" name="Picture 9" descr="C:\Documents and Settings\kliner\Desktop\Grade 4 2012 jpegs\SE Lesson 1 page 3.jpg"/>
          <p:cNvPicPr>
            <a:picLocks noChangeAspect="1" noChangeArrowheads="1"/>
          </p:cNvPicPr>
          <p:nvPr/>
        </p:nvPicPr>
        <p:blipFill>
          <a:blip r:embed="rId4" cstate="print"/>
          <a:srcRect l="1422" t="4556" r="5360" b="4578"/>
          <a:stretch>
            <a:fillRect/>
          </a:stretch>
        </p:blipFill>
        <p:spPr bwMode="auto">
          <a:xfrm>
            <a:off x="332618" y="838200"/>
            <a:ext cx="3209925" cy="4114800"/>
          </a:xfrm>
          <a:prstGeom prst="rect">
            <a:avLst/>
          </a:prstGeom>
          <a:noFill/>
          <a:ln w="28575">
            <a:noFill/>
            <a:miter lim="800000"/>
            <a:headEnd/>
            <a:tailEnd/>
          </a:ln>
        </p:spPr>
      </p:pic>
      <p:pic>
        <p:nvPicPr>
          <p:cNvPr id="61446" name="Picture 10" descr="C:\Documents and Settings\kliner\Desktop\Grade 4 2012 jpegs\SE Lesson 1 page 4.jpg"/>
          <p:cNvPicPr>
            <a:picLocks noChangeAspect="1" noChangeArrowheads="1"/>
          </p:cNvPicPr>
          <p:nvPr/>
        </p:nvPicPr>
        <p:blipFill>
          <a:blip r:embed="rId5" cstate="print"/>
          <a:srcRect l="5319" t="4282" r="6926" b="3679"/>
          <a:stretch>
            <a:fillRect/>
          </a:stretch>
        </p:blipFill>
        <p:spPr bwMode="auto">
          <a:xfrm>
            <a:off x="5029200" y="2133600"/>
            <a:ext cx="3221038" cy="4114800"/>
          </a:xfrm>
          <a:prstGeom prst="rect">
            <a:avLst/>
          </a:prstGeom>
          <a:noFill/>
          <a:ln w="28575">
            <a:noFill/>
            <a:miter lim="800000"/>
            <a:headEnd/>
            <a:tailEnd/>
          </a:ln>
        </p:spPr>
      </p:pic>
      <p:pic>
        <p:nvPicPr>
          <p:cNvPr id="7" name="Picture 7" descr="C:\Documents and Settings\kliner\Desktop\Grade 4 2012 jpegs\SE Lesson 1 page 1.jpg"/>
          <p:cNvPicPr>
            <a:picLocks noChangeAspect="1" noChangeArrowheads="1"/>
          </p:cNvPicPr>
          <p:nvPr/>
        </p:nvPicPr>
        <p:blipFill>
          <a:blip r:embed="rId6" cstate="print"/>
          <a:srcRect l="7036" t="5524" r="6776" b="4247"/>
          <a:stretch>
            <a:fillRect/>
          </a:stretch>
        </p:blipFill>
        <p:spPr bwMode="auto">
          <a:xfrm>
            <a:off x="1371600" y="2133600"/>
            <a:ext cx="3163888" cy="4114800"/>
          </a:xfrm>
          <a:prstGeom prst="rect">
            <a:avLst/>
          </a:prstGeom>
          <a:noFill/>
          <a:ln w="28575">
            <a:noFill/>
            <a:miter lim="800000"/>
            <a:headEnd/>
            <a:tailEnd/>
          </a:ln>
        </p:spPr>
      </p:pic>
    </p:spTree>
    <p:extLst>
      <p:ext uri="{BB962C8B-B14F-4D97-AF65-F5344CB8AC3E}">
        <p14:creationId xmlns:p14="http://schemas.microsoft.com/office/powerpoint/2010/main" val="77140103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idx="4294967295"/>
          </p:nvPr>
        </p:nvSpPr>
        <p:spPr>
          <a:xfrm>
            <a:off x="457200" y="0"/>
            <a:ext cx="8229600" cy="762000"/>
          </a:xfrm>
        </p:spPr>
        <p:txBody>
          <a:bodyPr/>
          <a:lstStyle/>
          <a:p>
            <a:pPr>
              <a:defRPr/>
            </a:pPr>
            <a:r>
              <a:rPr lang="en-US" sz="3600" b="1" dirty="0" smtClean="0">
                <a:solidFill>
                  <a:schemeClr val="bg1"/>
                </a:solidFill>
                <a:effectLst>
                  <a:outerShdw blurRad="38100" dist="38100" dir="2700000" algn="tl">
                    <a:srgbClr val="000000">
                      <a:alpha val="43137"/>
                    </a:srgbClr>
                  </a:outerShdw>
                </a:effectLst>
              </a:rPr>
              <a:t>Standards Practice Book</a:t>
            </a:r>
          </a:p>
        </p:txBody>
      </p:sp>
      <p:pic>
        <p:nvPicPr>
          <p:cNvPr id="67587" name="Picture 5" descr="C:\Documents and Settings\vriesmana\Desktop\Grade 3 2012 jpegs\Grade 3 Lesson 1 Standards Practice Page 1.jpg"/>
          <p:cNvPicPr>
            <a:picLocks noChangeAspect="1" noChangeArrowheads="1"/>
          </p:cNvPicPr>
          <p:nvPr/>
        </p:nvPicPr>
        <p:blipFill>
          <a:blip r:embed="rId3" cstate="print"/>
          <a:srcRect l="9554" t="4025" r="9976" b="6065"/>
          <a:stretch>
            <a:fillRect/>
          </a:stretch>
        </p:blipFill>
        <p:spPr bwMode="auto">
          <a:xfrm>
            <a:off x="76200" y="746125"/>
            <a:ext cx="4419600" cy="6035675"/>
          </a:xfrm>
          <a:prstGeom prst="rect">
            <a:avLst/>
          </a:prstGeom>
          <a:noFill/>
          <a:ln w="9525">
            <a:noFill/>
            <a:miter lim="800000"/>
            <a:headEnd/>
            <a:tailEnd/>
          </a:ln>
        </p:spPr>
      </p:pic>
      <p:pic>
        <p:nvPicPr>
          <p:cNvPr id="67588" name="Picture 6" descr="C:\Documents and Settings\vriesmana\Desktop\Grade 3 2012 jpegs\Grade 3 Lesson 1 Standards Practice Page 2.jpg"/>
          <p:cNvPicPr>
            <a:picLocks noChangeAspect="1" noChangeArrowheads="1"/>
          </p:cNvPicPr>
          <p:nvPr/>
        </p:nvPicPr>
        <p:blipFill>
          <a:blip r:embed="rId4" cstate="print"/>
          <a:srcRect l="6293" t="3999" r="11250" b="6667"/>
          <a:stretch>
            <a:fillRect/>
          </a:stretch>
        </p:blipFill>
        <p:spPr bwMode="auto">
          <a:xfrm>
            <a:off x="4572000" y="746125"/>
            <a:ext cx="4572000" cy="6035675"/>
          </a:xfrm>
          <a:prstGeom prst="rect">
            <a:avLst/>
          </a:prstGeom>
          <a:noFill/>
          <a:ln w="9525">
            <a:noFill/>
            <a:miter lim="800000"/>
            <a:headEnd/>
            <a:tailEnd/>
          </a:ln>
        </p:spPr>
      </p:pic>
    </p:spTree>
    <p:extLst>
      <p:ext uri="{BB962C8B-B14F-4D97-AF65-F5344CB8AC3E}">
        <p14:creationId xmlns:p14="http://schemas.microsoft.com/office/powerpoint/2010/main" val="18856384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GoMath_Nat_S18F.psd"/>
          <p:cNvPicPr>
            <a:picLocks noChangeAspect="1"/>
          </p:cNvPicPr>
          <p:nvPr/>
        </p:nvPicPr>
        <p:blipFill>
          <a:blip r:embed="rId3" cstate="print"/>
          <a:srcRect/>
          <a:stretch>
            <a:fillRect/>
          </a:stretch>
        </p:blipFill>
        <p:spPr bwMode="auto">
          <a:xfrm>
            <a:off x="0" y="-12700"/>
            <a:ext cx="9144000" cy="6858000"/>
          </a:xfrm>
          <a:prstGeom prst="rect">
            <a:avLst/>
          </a:prstGeom>
          <a:noFill/>
          <a:ln w="9525">
            <a:noFill/>
            <a:miter lim="800000"/>
            <a:headEnd/>
            <a:tailEnd/>
          </a:ln>
        </p:spPr>
      </p:pic>
      <p:pic>
        <p:nvPicPr>
          <p:cNvPr id="33795" name="Picture 3">
            <a:hlinkClick r:id="rId4"/>
          </p:cNvPr>
          <p:cNvPicPr>
            <a:picLocks noChangeAspect="1" noChangeArrowheads="1"/>
          </p:cNvPicPr>
          <p:nvPr/>
        </p:nvPicPr>
        <p:blipFill>
          <a:blip r:embed="rId5" cstate="print"/>
          <a:srcRect/>
          <a:stretch>
            <a:fillRect/>
          </a:stretch>
        </p:blipFill>
        <p:spPr bwMode="auto">
          <a:xfrm>
            <a:off x="1066800" y="1447800"/>
            <a:ext cx="6705600" cy="4291013"/>
          </a:xfrm>
          <a:prstGeom prst="rect">
            <a:avLst/>
          </a:prstGeom>
          <a:noFill/>
          <a:ln w="9525">
            <a:noFill/>
            <a:miter lim="800000"/>
            <a:headEnd/>
            <a:tailEnd/>
          </a:ln>
        </p:spPr>
      </p:pic>
      <p:sp>
        <p:nvSpPr>
          <p:cNvPr id="4" name="Title 1"/>
          <p:cNvSpPr txBox="1">
            <a:spLocks/>
          </p:cNvSpPr>
          <p:nvPr/>
        </p:nvSpPr>
        <p:spPr bwMode="auto">
          <a:xfrm>
            <a:off x="457200" y="152400"/>
            <a:ext cx="8229600" cy="808038"/>
          </a:xfrm>
          <a:prstGeom prst="rect">
            <a:avLst/>
          </a:prstGeom>
          <a:noFill/>
          <a:ln>
            <a:miter lim="800000"/>
            <a:headEnd/>
            <a:tailEnd/>
          </a:ln>
        </p:spPr>
        <p:txBody>
          <a:bodyPr/>
          <a:lstStyle/>
          <a:p>
            <a:pPr algn="ctr" eaLnBrk="0" hangingPunct="0">
              <a:defRPr/>
            </a:pPr>
            <a:r>
              <a:rPr lang="en-US" sz="4400" b="1" kern="0" dirty="0">
                <a:solidFill>
                  <a:schemeClr val="bg1"/>
                </a:solidFill>
                <a:latin typeface="+mn-lt"/>
                <a:ea typeface="+mj-ea"/>
                <a:cs typeface="+mj-cs"/>
              </a:rPr>
              <a:t>www-k6.thinkcentral.com</a:t>
            </a:r>
          </a:p>
        </p:txBody>
      </p:sp>
    </p:spTree>
    <p:extLst>
      <p:ext uri="{BB962C8B-B14F-4D97-AF65-F5344CB8AC3E}">
        <p14:creationId xmlns:p14="http://schemas.microsoft.com/office/powerpoint/2010/main" val="102827565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GoMath_Nat_S18F.psd"/>
          <p:cNvPicPr>
            <a:picLocks noChangeAspect="1"/>
          </p:cNvPicPr>
          <p:nvPr/>
        </p:nvPicPr>
        <p:blipFill>
          <a:blip r:embed="rId3" cstate="print"/>
          <a:srcRect/>
          <a:stretch>
            <a:fillRect/>
          </a:stretch>
        </p:blipFill>
        <p:spPr bwMode="auto">
          <a:xfrm>
            <a:off x="-304800" y="0"/>
            <a:ext cx="9753600" cy="7315200"/>
          </a:xfrm>
          <a:prstGeom prst="rect">
            <a:avLst/>
          </a:prstGeom>
          <a:noFill/>
          <a:ln w="9525">
            <a:noFill/>
            <a:miter lim="800000"/>
            <a:headEnd/>
            <a:tailEnd/>
          </a:ln>
        </p:spPr>
      </p:pic>
      <p:sp>
        <p:nvSpPr>
          <p:cNvPr id="5" name="Rectangle 2"/>
          <p:cNvSpPr txBox="1">
            <a:spLocks noChangeArrowheads="1"/>
          </p:cNvSpPr>
          <p:nvPr/>
        </p:nvSpPr>
        <p:spPr bwMode="auto">
          <a:xfrm>
            <a:off x="533400" y="0"/>
            <a:ext cx="8229600" cy="1295400"/>
          </a:xfrm>
          <a:prstGeom prst="rect">
            <a:avLst/>
          </a:prstGeom>
          <a:noFill/>
          <a:ln>
            <a:miter lim="800000"/>
            <a:headEnd/>
            <a:tailEnd/>
          </a:ln>
        </p:spPr>
        <p:txBody>
          <a:bodyPr/>
          <a:lstStyle/>
          <a:p>
            <a:pPr algn="ctr">
              <a:defRPr/>
            </a:pPr>
            <a:r>
              <a:rPr lang="en-US" sz="3600" b="1" kern="0" dirty="0">
                <a:solidFill>
                  <a:schemeClr val="bg1"/>
                </a:solidFill>
                <a:effectLst>
                  <a:outerShdw blurRad="38100" dist="38100" dir="2700000" algn="tl">
                    <a:srgbClr val="000000">
                      <a:alpha val="43137"/>
                    </a:srgbClr>
                  </a:outerShdw>
                </a:effectLst>
                <a:latin typeface="+mj-lt"/>
                <a:ea typeface="+mj-ea"/>
                <a:cs typeface="+mj-cs"/>
              </a:rPr>
              <a:t>Online Student Edition</a:t>
            </a:r>
          </a:p>
        </p:txBody>
      </p:sp>
      <p:pic>
        <p:nvPicPr>
          <p:cNvPr id="35844" name="Picture 4"/>
          <p:cNvPicPr>
            <a:picLocks noChangeAspect="1" noChangeArrowheads="1"/>
          </p:cNvPicPr>
          <p:nvPr/>
        </p:nvPicPr>
        <p:blipFill>
          <a:blip r:embed="rId4" cstate="print"/>
          <a:srcRect/>
          <a:stretch>
            <a:fillRect/>
          </a:stretch>
        </p:blipFill>
        <p:spPr bwMode="auto">
          <a:xfrm>
            <a:off x="639763" y="1524000"/>
            <a:ext cx="7864475" cy="5454650"/>
          </a:xfrm>
          <a:prstGeom prst="rect">
            <a:avLst/>
          </a:prstGeom>
          <a:noFill/>
          <a:ln w="9525">
            <a:noFill/>
            <a:miter lim="800000"/>
            <a:headEnd/>
            <a:tailEnd/>
          </a:ln>
        </p:spPr>
      </p:pic>
      <p:grpSp>
        <p:nvGrpSpPr>
          <p:cNvPr id="2" name="Group 9"/>
          <p:cNvGrpSpPr>
            <a:grpSpLocks/>
          </p:cNvGrpSpPr>
          <p:nvPr/>
        </p:nvGrpSpPr>
        <p:grpSpPr bwMode="auto">
          <a:xfrm>
            <a:off x="6934200" y="990600"/>
            <a:ext cx="1447800" cy="1219200"/>
            <a:chOff x="7086600" y="609600"/>
            <a:chExt cx="1447800" cy="1219200"/>
          </a:xfrm>
        </p:grpSpPr>
        <p:sp>
          <p:nvSpPr>
            <p:cNvPr id="13" name="Oval 12"/>
            <p:cNvSpPr/>
            <p:nvPr/>
          </p:nvSpPr>
          <p:spPr>
            <a:xfrm>
              <a:off x="7086600" y="1143000"/>
              <a:ext cx="1447800" cy="685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4" name="Straight Arrow Connector 13"/>
            <p:cNvCxnSpPr/>
            <p:nvPr/>
          </p:nvCxnSpPr>
          <p:spPr>
            <a:xfrm>
              <a:off x="7086600" y="609600"/>
              <a:ext cx="381000" cy="457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 name="Group 24"/>
          <p:cNvGrpSpPr>
            <a:grpSpLocks/>
          </p:cNvGrpSpPr>
          <p:nvPr/>
        </p:nvGrpSpPr>
        <p:grpSpPr bwMode="auto">
          <a:xfrm>
            <a:off x="609600" y="1447800"/>
            <a:ext cx="7924800" cy="5486400"/>
            <a:chOff x="1219200" y="1978025"/>
            <a:chExt cx="7924800" cy="5562600"/>
          </a:xfrm>
        </p:grpSpPr>
        <p:sp>
          <p:nvSpPr>
            <p:cNvPr id="24" name="Rectangle 23"/>
            <p:cNvSpPr/>
            <p:nvPr/>
          </p:nvSpPr>
          <p:spPr>
            <a:xfrm>
              <a:off x="1219200" y="1978025"/>
              <a:ext cx="7924800" cy="5562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5848" name="Group 11"/>
            <p:cNvGrpSpPr>
              <a:grpSpLocks/>
            </p:cNvGrpSpPr>
            <p:nvPr/>
          </p:nvGrpSpPr>
          <p:grpSpPr bwMode="auto">
            <a:xfrm>
              <a:off x="1828800" y="2209800"/>
              <a:ext cx="6248400" cy="1457325"/>
              <a:chOff x="990600" y="1828800"/>
              <a:chExt cx="6248400" cy="1457325"/>
            </a:xfrm>
          </p:grpSpPr>
          <p:pic>
            <p:nvPicPr>
              <p:cNvPr id="35855" name="Picture 3"/>
              <p:cNvPicPr>
                <a:picLocks noChangeAspect="1" noChangeArrowheads="1"/>
              </p:cNvPicPr>
              <p:nvPr/>
            </p:nvPicPr>
            <p:blipFill>
              <a:blip r:embed="rId5" cstate="print"/>
              <a:srcRect/>
              <a:stretch>
                <a:fillRect/>
              </a:stretch>
            </p:blipFill>
            <p:spPr bwMode="auto">
              <a:xfrm>
                <a:off x="990600" y="1828800"/>
                <a:ext cx="1485900" cy="1457325"/>
              </a:xfrm>
              <a:prstGeom prst="rect">
                <a:avLst/>
              </a:prstGeom>
              <a:noFill/>
              <a:ln w="9525">
                <a:noFill/>
                <a:miter lim="800000"/>
                <a:headEnd/>
                <a:tailEnd/>
              </a:ln>
            </p:spPr>
          </p:pic>
          <p:sp>
            <p:nvSpPr>
              <p:cNvPr id="17" name="TextBox 10"/>
              <p:cNvSpPr txBox="1">
                <a:spLocks noChangeArrowheads="1"/>
              </p:cNvSpPr>
              <p:nvPr/>
            </p:nvSpPr>
            <p:spPr bwMode="auto">
              <a:xfrm>
                <a:off x="2667000" y="2285912"/>
                <a:ext cx="4572000" cy="645429"/>
              </a:xfrm>
              <a:prstGeom prst="rect">
                <a:avLst/>
              </a:prstGeom>
              <a:noFill/>
              <a:ln w="9525">
                <a:noFill/>
                <a:miter lim="800000"/>
                <a:headEnd/>
                <a:tailEnd/>
              </a:ln>
            </p:spPr>
            <p:txBody>
              <a:bodyPr>
                <a:spAutoFit/>
              </a:bodyPr>
              <a:lstStyle/>
              <a:p>
                <a:pPr>
                  <a:defRPr/>
                </a:pPr>
                <a:r>
                  <a:rPr lang="en-US" sz="3600" b="1" dirty="0">
                    <a:latin typeface="+mj-lt"/>
                  </a:rPr>
                  <a:t>Destination Math</a:t>
                </a:r>
              </a:p>
            </p:txBody>
          </p:sp>
        </p:grpSp>
        <p:grpSp>
          <p:nvGrpSpPr>
            <p:cNvPr id="35849" name="Group 16"/>
            <p:cNvGrpSpPr>
              <a:grpSpLocks/>
            </p:cNvGrpSpPr>
            <p:nvPr/>
          </p:nvGrpSpPr>
          <p:grpSpPr bwMode="auto">
            <a:xfrm>
              <a:off x="1524000" y="3952875"/>
              <a:ext cx="7315200" cy="1228723"/>
              <a:chOff x="762000" y="3733459"/>
              <a:chExt cx="7315200" cy="1228128"/>
            </a:xfrm>
          </p:grpSpPr>
          <p:pic>
            <p:nvPicPr>
              <p:cNvPr id="35853" name="Picture 5"/>
              <p:cNvPicPr>
                <a:picLocks noChangeAspect="1" noChangeArrowheads="1"/>
              </p:cNvPicPr>
              <p:nvPr/>
            </p:nvPicPr>
            <p:blipFill>
              <a:blip r:embed="rId6" cstate="print"/>
              <a:srcRect/>
              <a:stretch>
                <a:fillRect/>
              </a:stretch>
            </p:blipFill>
            <p:spPr bwMode="auto">
              <a:xfrm>
                <a:off x="762000" y="3733459"/>
                <a:ext cx="1828800" cy="1219200"/>
              </a:xfrm>
              <a:prstGeom prst="rect">
                <a:avLst/>
              </a:prstGeom>
              <a:noFill/>
              <a:ln w="9525">
                <a:noFill/>
                <a:miter lim="800000"/>
                <a:headEnd/>
                <a:tailEnd/>
              </a:ln>
            </p:spPr>
          </p:pic>
          <p:sp>
            <p:nvSpPr>
              <p:cNvPr id="20" name="TextBox 15"/>
              <p:cNvSpPr txBox="1">
                <a:spLocks noChangeArrowheads="1"/>
              </p:cNvSpPr>
              <p:nvPr/>
            </p:nvSpPr>
            <p:spPr bwMode="auto">
              <a:xfrm>
                <a:off x="2819400" y="4037583"/>
                <a:ext cx="5257800" cy="923434"/>
              </a:xfrm>
              <a:prstGeom prst="rect">
                <a:avLst/>
              </a:prstGeom>
              <a:noFill/>
              <a:ln w="9525">
                <a:noFill/>
                <a:miter lim="800000"/>
                <a:headEnd/>
                <a:tailEnd/>
              </a:ln>
            </p:spPr>
            <p:txBody>
              <a:bodyPr>
                <a:spAutoFit/>
              </a:bodyPr>
              <a:lstStyle/>
              <a:p>
                <a:pPr>
                  <a:defRPr/>
                </a:pPr>
                <a:r>
                  <a:rPr lang="en-US" sz="3600" b="1" dirty="0">
                    <a:latin typeface="+mj-lt"/>
                  </a:rPr>
                  <a:t>Animated Math</a:t>
                </a:r>
              </a:p>
              <a:p>
                <a:pPr>
                  <a:defRPr/>
                </a:pPr>
                <a:endParaRPr lang="en-US" b="1" dirty="0">
                  <a:latin typeface="+mj-lt"/>
                </a:endParaRPr>
              </a:p>
            </p:txBody>
          </p:sp>
        </p:grpSp>
        <p:grpSp>
          <p:nvGrpSpPr>
            <p:cNvPr id="35850" name="Group 19"/>
            <p:cNvGrpSpPr>
              <a:grpSpLocks/>
            </p:cNvGrpSpPr>
            <p:nvPr/>
          </p:nvGrpSpPr>
          <p:grpSpPr bwMode="auto">
            <a:xfrm>
              <a:off x="1828800" y="5353050"/>
              <a:ext cx="5638800" cy="1352550"/>
              <a:chOff x="838200" y="5791200"/>
              <a:chExt cx="5638800" cy="1352550"/>
            </a:xfrm>
          </p:grpSpPr>
          <p:pic>
            <p:nvPicPr>
              <p:cNvPr id="35851" name="Picture 6"/>
              <p:cNvPicPr>
                <a:picLocks noChangeAspect="1" noChangeArrowheads="1"/>
              </p:cNvPicPr>
              <p:nvPr/>
            </p:nvPicPr>
            <p:blipFill>
              <a:blip r:embed="rId7" cstate="print"/>
              <a:srcRect/>
              <a:stretch>
                <a:fillRect/>
              </a:stretch>
            </p:blipFill>
            <p:spPr bwMode="auto">
              <a:xfrm>
                <a:off x="838200" y="5791200"/>
                <a:ext cx="1428750" cy="1352550"/>
              </a:xfrm>
              <a:prstGeom prst="rect">
                <a:avLst/>
              </a:prstGeom>
              <a:noFill/>
              <a:ln w="9525">
                <a:noFill/>
                <a:miter lim="800000"/>
                <a:headEnd/>
                <a:tailEnd/>
              </a:ln>
            </p:spPr>
          </p:pic>
          <p:sp>
            <p:nvSpPr>
              <p:cNvPr id="23" name="TextBox 18"/>
              <p:cNvSpPr txBox="1">
                <a:spLocks noChangeArrowheads="1"/>
              </p:cNvSpPr>
              <p:nvPr/>
            </p:nvSpPr>
            <p:spPr bwMode="auto">
              <a:xfrm>
                <a:off x="2590800" y="6248510"/>
                <a:ext cx="3886200" cy="645428"/>
              </a:xfrm>
              <a:prstGeom prst="rect">
                <a:avLst/>
              </a:prstGeom>
              <a:noFill/>
              <a:ln w="9525">
                <a:noFill/>
                <a:miter lim="800000"/>
                <a:headEnd/>
                <a:tailEnd/>
              </a:ln>
            </p:spPr>
            <p:txBody>
              <a:bodyPr>
                <a:spAutoFit/>
              </a:bodyPr>
              <a:lstStyle/>
              <a:p>
                <a:pPr>
                  <a:defRPr/>
                </a:pPr>
                <a:r>
                  <a:rPr lang="en-US" sz="3600" b="1" dirty="0" err="1">
                    <a:latin typeface="+mj-lt"/>
                  </a:rPr>
                  <a:t>iTools</a:t>
                </a:r>
                <a:endParaRPr lang="en-US" sz="3600" b="1" dirty="0">
                  <a:latin typeface="+mj-lt"/>
                </a:endParaRPr>
              </a:p>
            </p:txBody>
          </p:sp>
        </p:grpSp>
      </p:grpSp>
    </p:spTree>
    <p:extLst>
      <p:ext uri="{BB962C8B-B14F-4D97-AF65-F5344CB8AC3E}">
        <p14:creationId xmlns:p14="http://schemas.microsoft.com/office/powerpoint/2010/main" val="15432870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par>
                          <p:cTn id="7" fill="hold">
                            <p:stCondLst>
                              <p:cond delay="0"/>
                            </p:stCondLst>
                            <p:childTnLst>
                              <p:par>
                                <p:cTn id="8" presetID="2" presetClass="entr" presetSubtype="4"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1000" fill="hold"/>
                                        <p:tgtEl>
                                          <p:spTgt spid="3"/>
                                        </p:tgtEl>
                                        <p:attrNameLst>
                                          <p:attrName>ppt_x</p:attrName>
                                        </p:attrNameLst>
                                      </p:cBhvr>
                                      <p:tavLst>
                                        <p:tav tm="0">
                                          <p:val>
                                            <p:strVal val="#ppt_x"/>
                                          </p:val>
                                        </p:tav>
                                        <p:tav tm="100000">
                                          <p:val>
                                            <p:strVal val="#ppt_x"/>
                                          </p:val>
                                        </p:tav>
                                      </p:tavLst>
                                    </p:anim>
                                    <p:anim calcmode="lin" valueType="num">
                                      <p:cBhvr additive="base">
                                        <p:cTn id="11"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descr="image_GO Math_Nat_6F.psd"/>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5" name="Picture 4" descr="image_GO Math_Nat_6.1F.psd"/>
          <p:cNvPicPr>
            <a:picLocks noChangeAspect="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image_GO Math_Nat_6.1F.psd"/>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38915" name="Picture 5">
            <a:hlinkClick r:id="rId4"/>
          </p:cNvPr>
          <p:cNvPicPr>
            <a:picLocks noChangeAspect="1" noChangeArrowheads="1"/>
          </p:cNvPicPr>
          <p:nvPr/>
        </p:nvPicPr>
        <p:blipFill>
          <a:blip r:embed="rId5" cstate="print"/>
          <a:srcRect l="12523" t="8759" r="14398" b="5040"/>
          <a:stretch>
            <a:fillRect/>
          </a:stretch>
        </p:blipFill>
        <p:spPr bwMode="auto">
          <a:xfrm>
            <a:off x="990600" y="609600"/>
            <a:ext cx="7040563" cy="5257800"/>
          </a:xfrm>
          <a:prstGeom prst="rect">
            <a:avLst/>
          </a:prstGeom>
          <a:noFill/>
          <a:ln w="9525">
            <a:solidFill>
              <a:srgbClr val="00CCFF"/>
            </a:solidFill>
            <a:miter lim="800000"/>
            <a:headEnd/>
            <a:tailEnd/>
          </a:ln>
        </p:spPr>
      </p:pic>
      <p:pic>
        <p:nvPicPr>
          <p:cNvPr id="6" name="Picture 5"/>
          <p:cNvPicPr>
            <a:picLocks noChangeAspect="1" noChangeArrowheads="1"/>
          </p:cNvPicPr>
          <p:nvPr/>
        </p:nvPicPr>
        <p:blipFill>
          <a:blip r:embed="rId6" cstate="print"/>
          <a:srcRect/>
          <a:stretch>
            <a:fillRect/>
          </a:stretch>
        </p:blipFill>
        <p:spPr bwMode="auto">
          <a:xfrm>
            <a:off x="850900" y="533400"/>
            <a:ext cx="7442200" cy="5394325"/>
          </a:xfrm>
          <a:prstGeom prst="rect">
            <a:avLst/>
          </a:prstGeom>
          <a:noFill/>
          <a:ln w="9525" algn="ctr">
            <a:noFill/>
            <a:miter lim="800000"/>
            <a:headEnd/>
            <a:tailEnd/>
          </a:ln>
        </p:spPr>
      </p:pic>
    </p:spTree>
    <p:extLst>
      <p:ext uri="{BB962C8B-B14F-4D97-AF65-F5344CB8AC3E}">
        <p14:creationId xmlns:p14="http://schemas.microsoft.com/office/powerpoint/2010/main" val="39565203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29743</TotalTime>
  <Words>296</Words>
  <Application>Microsoft Office PowerPoint</Application>
  <PresentationFormat>On-screen Show (4:3)</PresentationFormat>
  <Paragraphs>56</Paragraphs>
  <Slides>11</Slides>
  <Notes>11</Notes>
  <HiddenSlides>0</HiddenSlides>
  <MMClips>0</MMClips>
  <ScaleCrop>false</ScaleCrop>
  <HeadingPairs>
    <vt:vector size="4" baseType="variant">
      <vt:variant>
        <vt:lpstr>Theme</vt:lpstr>
      </vt:variant>
      <vt:variant>
        <vt:i4>3</vt:i4>
      </vt:variant>
      <vt:variant>
        <vt:lpstr>Slide Titles</vt:lpstr>
      </vt:variant>
      <vt:variant>
        <vt:i4>11</vt:i4>
      </vt:variant>
    </vt:vector>
  </HeadingPairs>
  <TitlesOfParts>
    <vt:vector size="14" baseType="lpstr">
      <vt:lpstr>Office Theme</vt:lpstr>
      <vt:lpstr>2_Office Theme</vt:lpstr>
      <vt:lpstr>1_Custom Design</vt:lpstr>
      <vt:lpstr>PowerPoint Presentation</vt:lpstr>
      <vt:lpstr>PowerPoint Presentation</vt:lpstr>
      <vt:lpstr>PowerPoint Presentation</vt:lpstr>
      <vt:lpstr>   4 part lesson</vt:lpstr>
      <vt:lpstr>Standards Practice Book</vt:lpstr>
      <vt:lpstr>PowerPoint Presentation</vt:lpstr>
      <vt:lpstr>PowerPoint Presentation</vt:lpstr>
      <vt:lpstr>PowerPoint Presentation</vt:lpstr>
      <vt:lpstr>PowerPoint Presentation</vt:lpstr>
      <vt:lpstr>PowerPoint Presentation</vt:lpstr>
      <vt:lpstr>PowerPoint Presentation</vt:lpstr>
    </vt:vector>
  </TitlesOfParts>
  <Company>FDG Creative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 Math (National)</dc:title>
  <dc:creator>HMH</dc:creator>
  <cp:lastModifiedBy>Lipsy Patel</cp:lastModifiedBy>
  <cp:revision>1422</cp:revision>
  <dcterms:created xsi:type="dcterms:W3CDTF">2011-09-14T21:06:46Z</dcterms:created>
  <dcterms:modified xsi:type="dcterms:W3CDTF">2013-10-18T19:09:24Z</dcterms:modified>
</cp:coreProperties>
</file>